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56"/>
    <p:sldId id="257" r:id="rId57"/>
    <p:sldId id="258" r:id="rId58"/>
    <p:sldId id="259" r:id="rId59"/>
    <p:sldId id="260" r:id="rId60"/>
    <p:sldId id="261" r:id="rId61"/>
    <p:sldId id="262" r:id="rId62"/>
    <p:sldId id="263" r:id="rId63"/>
    <p:sldId id="264" r:id="rId64"/>
  </p:sldIdLst>
  <p:sldSz cx="18288000" cy="10287000"/>
  <p:notesSz cx="6858000" cy="9144000"/>
  <p:embeddedFontLst>
    <p:embeddedFont>
      <p:font typeface="Montserrat Classic" charset="1" panose="00000500000000000000"/>
      <p:regular r:id="rId6"/>
    </p:embeddedFont>
    <p:embeddedFont>
      <p:font typeface="Montserrat Classic Bold" charset="1" panose="00000800000000000000"/>
      <p:regular r:id="rId7"/>
    </p:embeddedFont>
    <p:embeddedFont>
      <p:font typeface="Oswald" charset="1" panose="00000500000000000000"/>
      <p:regular r:id="rId8"/>
    </p:embeddedFont>
    <p:embeddedFont>
      <p:font typeface="Oswald Bold" charset="1" panose="00000800000000000000"/>
      <p:regular r:id="rId9"/>
    </p:embeddedFont>
    <p:embeddedFont>
      <p:font typeface="Arimo" charset="1" panose="020B0604020202020204"/>
      <p:regular r:id="rId10"/>
    </p:embeddedFont>
    <p:embeddedFont>
      <p:font typeface="Arimo Bold" charset="1" panose="020B0704020202020204"/>
      <p:regular r:id="rId11"/>
    </p:embeddedFont>
    <p:embeddedFont>
      <p:font typeface="Arimo Italics" charset="1" panose="020B0604020202090204"/>
      <p:regular r:id="rId12"/>
    </p:embeddedFont>
    <p:embeddedFont>
      <p:font typeface="Arimo Bold Italics" charset="1" panose="020B0704020202090204"/>
      <p:regular r:id="rId13"/>
    </p:embeddedFont>
    <p:embeddedFont>
      <p:font typeface="DM Sans" charset="1" panose="00000000000000000000"/>
      <p:regular r:id="rId14"/>
    </p:embeddedFont>
    <p:embeddedFont>
      <p:font typeface="DM Sans Bold" charset="1" panose="00000000000000000000"/>
      <p:regular r:id="rId15"/>
    </p:embeddedFont>
    <p:embeddedFont>
      <p:font typeface="DM Sans Italics" charset="1" panose="00000000000000000000"/>
      <p:regular r:id="rId16"/>
    </p:embeddedFont>
    <p:embeddedFont>
      <p:font typeface="DM Sans Bold Italics" charset="1" panose="00000000000000000000"/>
      <p:regular r:id="rId17"/>
    </p:embeddedFont>
    <p:embeddedFont>
      <p:font typeface="Open Sans Extra Bold" charset="1" panose="020B0906030804020204"/>
      <p:regular r:id="rId18"/>
    </p:embeddedFont>
    <p:embeddedFont>
      <p:font typeface="Open Sans Extra Bold Italics" charset="1" panose="020B0906030804020204"/>
      <p:regular r:id="rId19"/>
    </p:embeddedFont>
    <p:embeddedFont>
      <p:font typeface="Canva Sans" charset="1" panose="020B0503030501040103"/>
      <p:regular r:id="rId20"/>
    </p:embeddedFont>
    <p:embeddedFont>
      <p:font typeface="Canva Sans Bold" charset="1" panose="020B0803030501040103"/>
      <p:regular r:id="rId21"/>
    </p:embeddedFont>
    <p:embeddedFont>
      <p:font typeface="Canva Sans Italics" charset="1" panose="020B0503030501040103"/>
      <p:regular r:id="rId22"/>
    </p:embeddedFont>
    <p:embeddedFont>
      <p:font typeface="Canva Sans Bold Italics" charset="1" panose="020B0803030501040103"/>
      <p:regular r:id="rId23"/>
    </p:embeddedFont>
    <p:embeddedFont>
      <p:font typeface="Canva Sans Medium" charset="1" panose="020B0603030501040103"/>
      <p:regular r:id="rId24"/>
    </p:embeddedFont>
    <p:embeddedFont>
      <p:font typeface="Canva Sans Medium Italics" charset="1" panose="020B0603030501040103"/>
      <p:regular r:id="rId25"/>
    </p:embeddedFont>
    <p:embeddedFont>
      <p:font typeface="Poppins" charset="1" panose="00000500000000000000"/>
      <p:regular r:id="rId26"/>
    </p:embeddedFont>
    <p:embeddedFont>
      <p:font typeface="Poppins Bold" charset="1" panose="00000800000000000000"/>
      <p:regular r:id="rId27"/>
    </p:embeddedFont>
    <p:embeddedFont>
      <p:font typeface="Poppins Italics" charset="1" panose="00000500000000000000"/>
      <p:regular r:id="rId28"/>
    </p:embeddedFont>
    <p:embeddedFont>
      <p:font typeface="Poppins Bold Italics" charset="1" panose="00000800000000000000"/>
      <p:regular r:id="rId29"/>
    </p:embeddedFont>
    <p:embeddedFont>
      <p:font typeface="Poppins Thin" charset="1" panose="00000300000000000000"/>
      <p:regular r:id="rId30"/>
    </p:embeddedFont>
    <p:embeddedFont>
      <p:font typeface="Poppins Thin Italics" charset="1" panose="00000300000000000000"/>
      <p:regular r:id="rId31"/>
    </p:embeddedFont>
    <p:embeddedFont>
      <p:font typeface="Poppins Extra-Light" charset="1" panose="00000300000000000000"/>
      <p:regular r:id="rId32"/>
    </p:embeddedFont>
    <p:embeddedFont>
      <p:font typeface="Poppins Extra-Light Italics" charset="1" panose="00000300000000000000"/>
      <p:regular r:id="rId33"/>
    </p:embeddedFont>
    <p:embeddedFont>
      <p:font typeface="Poppins Light" charset="1" panose="00000400000000000000"/>
      <p:regular r:id="rId34"/>
    </p:embeddedFont>
    <p:embeddedFont>
      <p:font typeface="Poppins Light Italics" charset="1" panose="00000400000000000000"/>
      <p:regular r:id="rId35"/>
    </p:embeddedFont>
    <p:embeddedFont>
      <p:font typeface="Poppins Medium" charset="1" panose="00000600000000000000"/>
      <p:regular r:id="rId36"/>
    </p:embeddedFont>
    <p:embeddedFont>
      <p:font typeface="Poppins Medium Italics" charset="1" panose="00000600000000000000"/>
      <p:regular r:id="rId37"/>
    </p:embeddedFont>
    <p:embeddedFont>
      <p:font typeface="Poppins Semi-Bold" charset="1" panose="00000700000000000000"/>
      <p:regular r:id="rId38"/>
    </p:embeddedFont>
    <p:embeddedFont>
      <p:font typeface="Poppins Semi-Bold Italics" charset="1" panose="00000700000000000000"/>
      <p:regular r:id="rId39"/>
    </p:embeddedFont>
    <p:embeddedFont>
      <p:font typeface="Poppins Ultra-Bold" charset="1" panose="00000900000000000000"/>
      <p:regular r:id="rId40"/>
    </p:embeddedFont>
    <p:embeddedFont>
      <p:font typeface="Poppins Ultra-Bold Italics" charset="1" panose="00000900000000000000"/>
      <p:regular r:id="rId41"/>
    </p:embeddedFont>
    <p:embeddedFont>
      <p:font typeface="Poppins Heavy" charset="1" panose="00000A00000000000000"/>
      <p:regular r:id="rId42"/>
    </p:embeddedFont>
    <p:embeddedFont>
      <p:font typeface="Poppins Heavy Italics" charset="1" panose="00000A00000000000000"/>
      <p:regular r:id="rId43"/>
    </p:embeddedFont>
    <p:embeddedFont>
      <p:font typeface="Open Sauce" charset="1" panose="00000500000000000000"/>
      <p:regular r:id="rId44"/>
    </p:embeddedFont>
    <p:embeddedFont>
      <p:font typeface="Open Sauce Bold" charset="1" panose="00000800000000000000"/>
      <p:regular r:id="rId45"/>
    </p:embeddedFont>
    <p:embeddedFont>
      <p:font typeface="Open Sauce Italics" charset="1" panose="00000500000000000000"/>
      <p:regular r:id="rId46"/>
    </p:embeddedFont>
    <p:embeddedFont>
      <p:font typeface="Open Sauce Bold Italics" charset="1" panose="00000800000000000000"/>
      <p:regular r:id="rId47"/>
    </p:embeddedFont>
    <p:embeddedFont>
      <p:font typeface="Open Sauce Light" charset="1" panose="00000400000000000000"/>
      <p:regular r:id="rId48"/>
    </p:embeddedFont>
    <p:embeddedFont>
      <p:font typeface="Open Sauce Light Italics" charset="1" panose="00000400000000000000"/>
      <p:regular r:id="rId49"/>
    </p:embeddedFont>
    <p:embeddedFont>
      <p:font typeface="Open Sauce Medium" charset="1" panose="00000600000000000000"/>
      <p:regular r:id="rId50"/>
    </p:embeddedFont>
    <p:embeddedFont>
      <p:font typeface="Open Sauce Medium Italics" charset="1" panose="00000600000000000000"/>
      <p:regular r:id="rId51"/>
    </p:embeddedFont>
    <p:embeddedFont>
      <p:font typeface="Open Sauce Semi-Bold" charset="1" panose="00000700000000000000"/>
      <p:regular r:id="rId52"/>
    </p:embeddedFont>
    <p:embeddedFont>
      <p:font typeface="Open Sauce Semi-Bold Italics" charset="1" panose="00000700000000000000"/>
      <p:regular r:id="rId53"/>
    </p:embeddedFont>
    <p:embeddedFont>
      <p:font typeface="Open Sauce Heavy" charset="1" panose="00000A00000000000000"/>
      <p:regular r:id="rId54"/>
    </p:embeddedFont>
    <p:embeddedFont>
      <p:font typeface="Open Sauce Heavy Italics" charset="1" panose="00000A00000000000000"/>
      <p:regular r:id="rId5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46" Target="fonts/font46.fntdata" Type="http://schemas.openxmlformats.org/officeDocument/2006/relationships/font"/><Relationship Id="rId47" Target="fonts/font47.fntdata" Type="http://schemas.openxmlformats.org/officeDocument/2006/relationships/font"/><Relationship Id="rId48" Target="fonts/font48.fntdata" Type="http://schemas.openxmlformats.org/officeDocument/2006/relationships/font"/><Relationship Id="rId49" Target="fonts/font49.fntdata" Type="http://schemas.openxmlformats.org/officeDocument/2006/relationships/font"/><Relationship Id="rId5" Target="tableStyles.xml" Type="http://schemas.openxmlformats.org/officeDocument/2006/relationships/tableStyles"/><Relationship Id="rId50" Target="fonts/font50.fntdata" Type="http://schemas.openxmlformats.org/officeDocument/2006/relationships/font"/><Relationship Id="rId51" Target="fonts/font51.fntdata" Type="http://schemas.openxmlformats.org/officeDocument/2006/relationships/font"/><Relationship Id="rId52" Target="fonts/font52.fntdata" Type="http://schemas.openxmlformats.org/officeDocument/2006/relationships/font"/><Relationship Id="rId53" Target="fonts/font53.fntdata" Type="http://schemas.openxmlformats.org/officeDocument/2006/relationships/font"/><Relationship Id="rId54" Target="fonts/font54.fntdata" Type="http://schemas.openxmlformats.org/officeDocument/2006/relationships/font"/><Relationship Id="rId55" Target="fonts/font55.fntdata" Type="http://schemas.openxmlformats.org/officeDocument/2006/relationships/font"/><Relationship Id="rId56" Target="slides/slide1.xml" Type="http://schemas.openxmlformats.org/officeDocument/2006/relationships/slide"/><Relationship Id="rId57" Target="slides/slide2.xml" Type="http://schemas.openxmlformats.org/officeDocument/2006/relationships/slide"/><Relationship Id="rId58" Target="slides/slide3.xml" Type="http://schemas.openxmlformats.org/officeDocument/2006/relationships/slide"/><Relationship Id="rId59" Target="slides/slide4.xml" Type="http://schemas.openxmlformats.org/officeDocument/2006/relationships/slide"/><Relationship Id="rId6" Target="fonts/font6.fntdata" Type="http://schemas.openxmlformats.org/officeDocument/2006/relationships/font"/><Relationship Id="rId60" Target="slides/slide5.xml" Type="http://schemas.openxmlformats.org/officeDocument/2006/relationships/slide"/><Relationship Id="rId61" Target="slides/slide6.xml" Type="http://schemas.openxmlformats.org/officeDocument/2006/relationships/slide"/><Relationship Id="rId62" Target="slides/slide7.xml" Type="http://schemas.openxmlformats.org/officeDocument/2006/relationships/slide"/><Relationship Id="rId63" Target="slides/slide8.xml" Type="http://schemas.openxmlformats.org/officeDocument/2006/relationships/slide"/><Relationship Id="rId64" Target="slides/slide9.xml" Type="http://schemas.openxmlformats.org/officeDocument/2006/relationships/slide"/><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1.png" Type="http://schemas.openxmlformats.org/officeDocument/2006/relationships/image"/><Relationship Id="rId11" Target="https://www.kaggle.com/datasets/puneet6060/intel-image-classification" TargetMode="External" Type="http://schemas.openxmlformats.org/officeDocument/2006/relationships/hyperlink"/><Relationship Id="rId2" Target="../media/image1.png" Type="http://schemas.openxmlformats.org/officeDocument/2006/relationships/image"/><Relationship Id="rId3" Target="../media/image6.pn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9.png" Type="http://schemas.openxmlformats.org/officeDocument/2006/relationships/image"/><Relationship Id="rId7" Target="../media/image10.svg" Type="http://schemas.openxmlformats.org/officeDocument/2006/relationships/image"/><Relationship Id="rId8" Target="../media/image2.png" Type="http://schemas.openxmlformats.org/officeDocument/2006/relationships/image"/><Relationship Id="rId9" Target="../media/image3.sv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2.png" Type="http://schemas.openxmlformats.org/officeDocument/2006/relationships/image"/><Relationship Id="rId4" Target="../media/image13.svg" Type="http://schemas.openxmlformats.org/officeDocument/2006/relationships/image"/><Relationship Id="rId5" Target="../media/image14.png" Type="http://schemas.openxmlformats.org/officeDocument/2006/relationships/image"/><Relationship Id="rId6" Target="../media/image15.sv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6.png" Type="http://schemas.openxmlformats.org/officeDocument/2006/relationships/image"/><Relationship Id="rId4" Target="../media/image17.svg" Type="http://schemas.openxmlformats.org/officeDocument/2006/relationships/image"/><Relationship Id="rId5" Target="../media/image18.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9.png" Type="http://schemas.openxmlformats.org/officeDocument/2006/relationships/image"/><Relationship Id="rId4" Target="../media/image20.svg" Type="http://schemas.openxmlformats.org/officeDocument/2006/relationships/image"/><Relationship Id="rId5" Target="../media/image6.png" Type="http://schemas.openxmlformats.org/officeDocument/2006/relationships/image"/><Relationship Id="rId6" Target="../media/image16.png" Type="http://schemas.openxmlformats.org/officeDocument/2006/relationships/image"/><Relationship Id="rId7" Target="../media/image17.svg" Type="http://schemas.openxmlformats.org/officeDocument/2006/relationships/image"/><Relationship Id="rId8" Target="../media/image21.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9.png" Type="http://schemas.openxmlformats.org/officeDocument/2006/relationships/image"/><Relationship Id="rId4" Target="../media/image20.svg" Type="http://schemas.openxmlformats.org/officeDocument/2006/relationships/image"/><Relationship Id="rId5" Target="../media/image16.png" Type="http://schemas.openxmlformats.org/officeDocument/2006/relationships/image"/><Relationship Id="rId6" Target="../media/image17.svg" Type="http://schemas.openxmlformats.org/officeDocument/2006/relationships/image"/><Relationship Id="rId7" Target="../media/image22.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30.svg" Type="http://schemas.openxmlformats.org/officeDocument/2006/relationships/image"/><Relationship Id="rId11" Target="../media/image31.png" Type="http://schemas.openxmlformats.org/officeDocument/2006/relationships/image"/><Relationship Id="rId12" Target="../media/image32.svg" Type="http://schemas.openxmlformats.org/officeDocument/2006/relationships/image"/><Relationship Id="rId13" Target="../media/image2.png" Type="http://schemas.openxmlformats.org/officeDocument/2006/relationships/image"/><Relationship Id="rId14" Target="../media/image3.svg" Type="http://schemas.openxmlformats.org/officeDocument/2006/relationships/image"/><Relationship Id="rId2" Target="../media/image1.png" Type="http://schemas.openxmlformats.org/officeDocument/2006/relationships/image"/><Relationship Id="rId3" Target="../media/image23.png" Type="http://schemas.openxmlformats.org/officeDocument/2006/relationships/image"/><Relationship Id="rId4" Target="../media/image24.svg" Type="http://schemas.openxmlformats.org/officeDocument/2006/relationships/image"/><Relationship Id="rId5" Target="../media/image25.png" Type="http://schemas.openxmlformats.org/officeDocument/2006/relationships/image"/><Relationship Id="rId6" Target="../media/image26.svg" Type="http://schemas.openxmlformats.org/officeDocument/2006/relationships/image"/><Relationship Id="rId7" Target="../media/image27.png" Type="http://schemas.openxmlformats.org/officeDocument/2006/relationships/image"/><Relationship Id="rId8" Target="../media/image28.svg" Type="http://schemas.openxmlformats.org/officeDocument/2006/relationships/image"/><Relationship Id="rId9" Target="../media/image29.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37.png" Type="http://schemas.openxmlformats.org/officeDocument/2006/relationships/image"/><Relationship Id="rId11" Target="../media/image38.svg" Type="http://schemas.openxmlformats.org/officeDocument/2006/relationships/image"/><Relationship Id="rId12" Target="../media/image39.png" Type="http://schemas.openxmlformats.org/officeDocument/2006/relationships/image"/><Relationship Id="rId13" Target="../media/image40.jpeg" Type="http://schemas.openxmlformats.org/officeDocument/2006/relationships/image"/><Relationship Id="rId2" Target="../media/image1.png" Type="http://schemas.openxmlformats.org/officeDocument/2006/relationships/image"/><Relationship Id="rId3" Target="../media/image19.png" Type="http://schemas.openxmlformats.org/officeDocument/2006/relationships/image"/><Relationship Id="rId4" Target="../media/image20.svg" Type="http://schemas.openxmlformats.org/officeDocument/2006/relationships/image"/><Relationship Id="rId5" Target="../media/image6.png" Type="http://schemas.openxmlformats.org/officeDocument/2006/relationships/image"/><Relationship Id="rId6" Target="../media/image33.png" Type="http://schemas.openxmlformats.org/officeDocument/2006/relationships/image"/><Relationship Id="rId7" Target="../media/image34.svg" Type="http://schemas.openxmlformats.org/officeDocument/2006/relationships/image"/><Relationship Id="rId8" Target="../media/image35.png" Type="http://schemas.openxmlformats.org/officeDocument/2006/relationships/image"/><Relationship Id="rId9" Target="../media/image36.sv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svg" Type="http://schemas.openxmlformats.org/officeDocument/2006/relationships/image"/><Relationship Id="rId4" Target="../media/image41.png" Type="http://schemas.openxmlformats.org/officeDocument/2006/relationships/image"/><Relationship Id="rId5" Target="../media/image42.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7659121">
            <a:off x="15091031" y="5585714"/>
            <a:ext cx="7629294" cy="7828566"/>
          </a:xfrm>
          <a:custGeom>
            <a:avLst/>
            <a:gdLst/>
            <a:ahLst/>
            <a:cxnLst/>
            <a:rect r="r" b="b" t="t" l="l"/>
            <a:pathLst>
              <a:path h="7828566" w="7629294">
                <a:moveTo>
                  <a:pt x="0" y="0"/>
                </a:moveTo>
                <a:lnTo>
                  <a:pt x="7629294" y="0"/>
                </a:lnTo>
                <a:lnTo>
                  <a:pt x="7629294" y="7828566"/>
                </a:lnTo>
                <a:lnTo>
                  <a:pt x="0" y="782856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3258071" y="-4629150"/>
            <a:ext cx="9022634" cy="9258300"/>
          </a:xfrm>
          <a:custGeom>
            <a:avLst/>
            <a:gdLst/>
            <a:ahLst/>
            <a:cxnLst/>
            <a:rect r="r" b="b" t="t" l="l"/>
            <a:pathLst>
              <a:path h="9258300" w="9022634">
                <a:moveTo>
                  <a:pt x="0" y="0"/>
                </a:moveTo>
                <a:lnTo>
                  <a:pt x="9022634" y="0"/>
                </a:lnTo>
                <a:lnTo>
                  <a:pt x="9022634" y="9258300"/>
                </a:lnTo>
                <a:lnTo>
                  <a:pt x="0" y="92583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5" id="5"/>
          <p:cNvGrpSpPr/>
          <p:nvPr/>
        </p:nvGrpSpPr>
        <p:grpSpPr>
          <a:xfrm rot="0">
            <a:off x="4236347" y="3202251"/>
            <a:ext cx="9815307" cy="4208864"/>
            <a:chOff x="0" y="0"/>
            <a:chExt cx="1895495" cy="812800"/>
          </a:xfrm>
        </p:grpSpPr>
        <p:sp>
          <p:nvSpPr>
            <p:cNvPr name="Freeform 6" id="6"/>
            <p:cNvSpPr/>
            <p:nvPr/>
          </p:nvSpPr>
          <p:spPr>
            <a:xfrm flipH="false" flipV="false" rot="0">
              <a:off x="0" y="0"/>
              <a:ext cx="1895495" cy="812800"/>
            </a:xfrm>
            <a:custGeom>
              <a:avLst/>
              <a:gdLst/>
              <a:ahLst/>
              <a:cxnLst/>
              <a:rect r="r" b="b" t="t" l="l"/>
              <a:pathLst>
                <a:path h="812800" w="1895495">
                  <a:moveTo>
                    <a:pt x="0" y="0"/>
                  </a:moveTo>
                  <a:lnTo>
                    <a:pt x="1895495" y="0"/>
                  </a:lnTo>
                  <a:lnTo>
                    <a:pt x="1895495" y="812800"/>
                  </a:lnTo>
                  <a:lnTo>
                    <a:pt x="0" y="812800"/>
                  </a:lnTo>
                  <a:close/>
                </a:path>
              </a:pathLst>
            </a:custGeom>
            <a:solidFill>
              <a:srgbClr val="000000">
                <a:alpha val="0"/>
              </a:srgbClr>
            </a:solidFill>
            <a:ln w="38100" cap="sq">
              <a:solidFill>
                <a:srgbClr val="000000"/>
              </a:solidFill>
              <a:prstDash val="solid"/>
              <a:miter/>
            </a:ln>
          </p:spPr>
        </p:sp>
        <p:sp>
          <p:nvSpPr>
            <p:cNvPr name="TextBox 7" id="7"/>
            <p:cNvSpPr txBox="true"/>
            <p:nvPr/>
          </p:nvSpPr>
          <p:spPr>
            <a:xfrm>
              <a:off x="0" y="-19050"/>
              <a:ext cx="1895495" cy="831850"/>
            </a:xfrm>
            <a:prstGeom prst="rect">
              <a:avLst/>
            </a:prstGeom>
          </p:spPr>
          <p:txBody>
            <a:bodyPr anchor="ctr" rtlCol="false" tIns="50800" lIns="50800" bIns="50800" rIns="50800"/>
            <a:lstStyle/>
            <a:p>
              <a:pPr algn="ctr">
                <a:lnSpc>
                  <a:spcPts val="2859"/>
                </a:lnSpc>
              </a:pPr>
            </a:p>
          </p:txBody>
        </p:sp>
      </p:grpSp>
      <p:sp>
        <p:nvSpPr>
          <p:cNvPr name="Freeform 8" id="8"/>
          <p:cNvSpPr/>
          <p:nvPr/>
        </p:nvSpPr>
        <p:spPr>
          <a:xfrm flipH="false" flipV="false" rot="0">
            <a:off x="16028014" y="793833"/>
            <a:ext cx="596933" cy="613568"/>
          </a:xfrm>
          <a:custGeom>
            <a:avLst/>
            <a:gdLst/>
            <a:ahLst/>
            <a:cxnLst/>
            <a:rect r="r" b="b" t="t" l="l"/>
            <a:pathLst>
              <a:path h="613568" w="596933">
                <a:moveTo>
                  <a:pt x="0" y="0"/>
                </a:moveTo>
                <a:lnTo>
                  <a:pt x="596933" y="0"/>
                </a:lnTo>
                <a:lnTo>
                  <a:pt x="596933" y="613568"/>
                </a:lnTo>
                <a:lnTo>
                  <a:pt x="0" y="61356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9" id="9"/>
          <p:cNvSpPr txBox="true"/>
          <p:nvPr/>
        </p:nvSpPr>
        <p:spPr>
          <a:xfrm rot="0">
            <a:off x="4236347" y="4213671"/>
            <a:ext cx="9815307" cy="2081249"/>
          </a:xfrm>
          <a:prstGeom prst="rect">
            <a:avLst/>
          </a:prstGeom>
        </p:spPr>
        <p:txBody>
          <a:bodyPr anchor="t" rtlCol="false" tIns="0" lIns="0" bIns="0" rIns="0">
            <a:spAutoFit/>
          </a:bodyPr>
          <a:lstStyle/>
          <a:p>
            <a:pPr algn="ctr">
              <a:lnSpc>
                <a:spcPts val="8335"/>
              </a:lnSpc>
            </a:pPr>
            <a:r>
              <a:rPr lang="en-US" sz="6040" spc="591">
                <a:solidFill>
                  <a:srgbClr val="231F20"/>
                </a:solidFill>
                <a:latin typeface="Oswald Bold"/>
              </a:rPr>
              <a:t>IMPLEMENTASI JARINGAN SARAF TIRUAN</a:t>
            </a:r>
          </a:p>
        </p:txBody>
      </p:sp>
      <p:sp>
        <p:nvSpPr>
          <p:cNvPr name="TextBox 10" id="10"/>
          <p:cNvSpPr txBox="true"/>
          <p:nvPr/>
        </p:nvSpPr>
        <p:spPr>
          <a:xfrm rot="0">
            <a:off x="4236347" y="2562869"/>
            <a:ext cx="9815307" cy="477457"/>
          </a:xfrm>
          <a:prstGeom prst="rect">
            <a:avLst/>
          </a:prstGeom>
        </p:spPr>
        <p:txBody>
          <a:bodyPr anchor="t" rtlCol="false" tIns="0" lIns="0" bIns="0" rIns="0">
            <a:spAutoFit/>
          </a:bodyPr>
          <a:lstStyle/>
          <a:p>
            <a:pPr algn="ctr">
              <a:lnSpc>
                <a:spcPts val="3952"/>
              </a:lnSpc>
            </a:pPr>
            <a:r>
              <a:rPr lang="en-US" sz="2863" spc="280">
                <a:solidFill>
                  <a:srgbClr val="231F20"/>
                </a:solidFill>
                <a:latin typeface="Oswald Bold"/>
              </a:rPr>
              <a:t>TUGAS 2 INF311-KECERDASAN ARTIFISIAL</a:t>
            </a:r>
          </a:p>
        </p:txBody>
      </p:sp>
      <p:sp>
        <p:nvSpPr>
          <p:cNvPr name="TextBox 11" id="11"/>
          <p:cNvSpPr txBox="true"/>
          <p:nvPr/>
        </p:nvSpPr>
        <p:spPr>
          <a:xfrm rot="0">
            <a:off x="2719596" y="7482578"/>
            <a:ext cx="12848809" cy="896299"/>
          </a:xfrm>
          <a:prstGeom prst="rect">
            <a:avLst/>
          </a:prstGeom>
        </p:spPr>
        <p:txBody>
          <a:bodyPr anchor="t" rtlCol="false" tIns="0" lIns="0" bIns="0" rIns="0">
            <a:spAutoFit/>
          </a:bodyPr>
          <a:lstStyle/>
          <a:p>
            <a:pPr algn="ctr">
              <a:lnSpc>
                <a:spcPts val="3661"/>
              </a:lnSpc>
            </a:pPr>
            <a:r>
              <a:rPr lang="en-US" sz="2653" spc="140">
                <a:solidFill>
                  <a:srgbClr val="231F20"/>
                </a:solidFill>
                <a:latin typeface="Montserrat Classic Bold"/>
              </a:rPr>
              <a:t>MUHAMMAD KEMAL FASYA</a:t>
            </a:r>
          </a:p>
          <a:p>
            <a:pPr algn="ctr">
              <a:lnSpc>
                <a:spcPts val="3661"/>
              </a:lnSpc>
            </a:pPr>
            <a:r>
              <a:rPr lang="en-US" sz="2653" spc="140">
                <a:solidFill>
                  <a:srgbClr val="231F20"/>
                </a:solidFill>
                <a:latin typeface="Montserrat Classic Bold"/>
              </a:rPr>
              <a:t>2108107010052</a:t>
            </a:r>
          </a:p>
        </p:txBody>
      </p:sp>
      <p:sp>
        <p:nvSpPr>
          <p:cNvPr name="TextBox 12" id="12"/>
          <p:cNvSpPr txBox="true"/>
          <p:nvPr/>
        </p:nvSpPr>
        <p:spPr>
          <a:xfrm rot="0">
            <a:off x="15393660" y="1538248"/>
            <a:ext cx="1865640" cy="284181"/>
          </a:xfrm>
          <a:prstGeom prst="rect">
            <a:avLst/>
          </a:prstGeom>
        </p:spPr>
        <p:txBody>
          <a:bodyPr anchor="t" rtlCol="false" tIns="0" lIns="0" bIns="0" rIns="0">
            <a:spAutoFit/>
          </a:bodyPr>
          <a:lstStyle/>
          <a:p>
            <a:pPr algn="ctr" marL="0" indent="0" lvl="0">
              <a:lnSpc>
                <a:spcPts val="2394"/>
              </a:lnSpc>
              <a:spcBef>
                <a:spcPct val="0"/>
              </a:spcBef>
            </a:pPr>
            <a:r>
              <a:rPr lang="en-US" sz="1735" spc="170">
                <a:solidFill>
                  <a:srgbClr val="231F20"/>
                </a:solidFill>
                <a:latin typeface="Montserrat Classic Bold"/>
              </a:rPr>
              <a:t>LARANA, INC.</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13662994" y="337474"/>
            <a:ext cx="4296549" cy="9570246"/>
            <a:chOff x="0" y="0"/>
            <a:chExt cx="1131601" cy="2520559"/>
          </a:xfrm>
        </p:grpSpPr>
        <p:sp>
          <p:nvSpPr>
            <p:cNvPr name="Freeform 4" id="4"/>
            <p:cNvSpPr/>
            <p:nvPr/>
          </p:nvSpPr>
          <p:spPr>
            <a:xfrm flipH="false" flipV="false" rot="0">
              <a:off x="0" y="0"/>
              <a:ext cx="1131601" cy="2520559"/>
            </a:xfrm>
            <a:custGeom>
              <a:avLst/>
              <a:gdLst/>
              <a:ahLst/>
              <a:cxnLst/>
              <a:rect r="r" b="b" t="t" l="l"/>
              <a:pathLst>
                <a:path h="2520559" w="1131601">
                  <a:moveTo>
                    <a:pt x="0" y="0"/>
                  </a:moveTo>
                  <a:lnTo>
                    <a:pt x="1131601" y="0"/>
                  </a:lnTo>
                  <a:lnTo>
                    <a:pt x="1131601" y="2520559"/>
                  </a:lnTo>
                  <a:lnTo>
                    <a:pt x="0" y="2520559"/>
                  </a:lnTo>
                  <a:close/>
                </a:path>
              </a:pathLst>
            </a:custGeom>
            <a:solidFill>
              <a:srgbClr val="CCCCCC"/>
            </a:solidFill>
          </p:spPr>
        </p:sp>
        <p:sp>
          <p:nvSpPr>
            <p:cNvPr name="TextBox 5" id="5"/>
            <p:cNvSpPr txBox="true"/>
            <p:nvPr/>
          </p:nvSpPr>
          <p:spPr>
            <a:xfrm>
              <a:off x="0" y="-19050"/>
              <a:ext cx="1131601" cy="2539609"/>
            </a:xfrm>
            <a:prstGeom prst="rect">
              <a:avLst/>
            </a:prstGeom>
          </p:spPr>
          <p:txBody>
            <a:bodyPr anchor="ctr" rtlCol="false" tIns="50800" lIns="50800" bIns="50800" rIns="50800"/>
            <a:lstStyle/>
            <a:p>
              <a:pPr algn="ctr">
                <a:lnSpc>
                  <a:spcPts val="2859"/>
                </a:lnSpc>
              </a:pPr>
            </a:p>
          </p:txBody>
        </p:sp>
      </p:grpSp>
      <p:sp>
        <p:nvSpPr>
          <p:cNvPr name="Freeform 6" id="6"/>
          <p:cNvSpPr/>
          <p:nvPr/>
        </p:nvSpPr>
        <p:spPr>
          <a:xfrm flipH="false" flipV="false" rot="0">
            <a:off x="2142191" y="4828880"/>
            <a:ext cx="9752965" cy="1032847"/>
          </a:xfrm>
          <a:custGeom>
            <a:avLst/>
            <a:gdLst/>
            <a:ahLst/>
            <a:cxnLst/>
            <a:rect r="r" b="b" t="t" l="l"/>
            <a:pathLst>
              <a:path h="1032847" w="9752965">
                <a:moveTo>
                  <a:pt x="0" y="0"/>
                </a:moveTo>
                <a:lnTo>
                  <a:pt x="9752965" y="0"/>
                </a:lnTo>
                <a:lnTo>
                  <a:pt x="9752965" y="1032847"/>
                </a:lnTo>
                <a:lnTo>
                  <a:pt x="0" y="1032847"/>
                </a:lnTo>
                <a:lnTo>
                  <a:pt x="0" y="0"/>
                </a:lnTo>
                <a:close/>
              </a:path>
            </a:pathLst>
          </a:custGeom>
          <a:blipFill>
            <a:blip r:embed="rId3"/>
            <a:stretch>
              <a:fillRect l="0" t="-86495" r="0" b="0"/>
            </a:stretch>
          </a:blipFill>
        </p:spPr>
      </p:sp>
      <p:grpSp>
        <p:nvGrpSpPr>
          <p:cNvPr name="Group 7" id="7"/>
          <p:cNvGrpSpPr/>
          <p:nvPr/>
        </p:nvGrpSpPr>
        <p:grpSpPr>
          <a:xfrm rot="0">
            <a:off x="2142191" y="3260783"/>
            <a:ext cx="9610044" cy="3247045"/>
            <a:chOff x="0" y="0"/>
            <a:chExt cx="3682024" cy="1244083"/>
          </a:xfrm>
        </p:grpSpPr>
        <p:sp>
          <p:nvSpPr>
            <p:cNvPr name="Freeform 8" id="8"/>
            <p:cNvSpPr/>
            <p:nvPr/>
          </p:nvSpPr>
          <p:spPr>
            <a:xfrm flipH="false" flipV="false" rot="0">
              <a:off x="0" y="0"/>
              <a:ext cx="3682024" cy="1244083"/>
            </a:xfrm>
            <a:custGeom>
              <a:avLst/>
              <a:gdLst/>
              <a:ahLst/>
              <a:cxnLst/>
              <a:rect r="r" b="b" t="t" l="l"/>
              <a:pathLst>
                <a:path h="1244083" w="3682024">
                  <a:moveTo>
                    <a:pt x="0" y="0"/>
                  </a:moveTo>
                  <a:lnTo>
                    <a:pt x="3682024" y="0"/>
                  </a:lnTo>
                  <a:lnTo>
                    <a:pt x="3682024" y="1244083"/>
                  </a:lnTo>
                  <a:lnTo>
                    <a:pt x="0" y="1244083"/>
                  </a:lnTo>
                  <a:close/>
                </a:path>
              </a:pathLst>
            </a:custGeom>
            <a:solidFill>
              <a:srgbClr val="EFEFEF"/>
            </a:solidFill>
          </p:spPr>
        </p:sp>
        <p:sp>
          <p:nvSpPr>
            <p:cNvPr name="TextBox 9" id="9"/>
            <p:cNvSpPr txBox="true"/>
            <p:nvPr/>
          </p:nvSpPr>
          <p:spPr>
            <a:xfrm>
              <a:off x="0" y="-19050"/>
              <a:ext cx="3682024" cy="1263133"/>
            </a:xfrm>
            <a:prstGeom prst="rect">
              <a:avLst/>
            </a:prstGeom>
          </p:spPr>
          <p:txBody>
            <a:bodyPr anchor="ctr" rtlCol="false" tIns="50800" lIns="50800" bIns="50800" rIns="50800"/>
            <a:lstStyle/>
            <a:p>
              <a:pPr algn="ctr">
                <a:lnSpc>
                  <a:spcPts val="2859"/>
                </a:lnSpc>
              </a:pPr>
            </a:p>
          </p:txBody>
        </p:sp>
      </p:grpSp>
      <p:sp>
        <p:nvSpPr>
          <p:cNvPr name="Freeform 10" id="10"/>
          <p:cNvSpPr/>
          <p:nvPr/>
        </p:nvSpPr>
        <p:spPr>
          <a:xfrm flipH="false" flipV="false" rot="0">
            <a:off x="2376881" y="4297445"/>
            <a:ext cx="1156649" cy="1173721"/>
          </a:xfrm>
          <a:custGeom>
            <a:avLst/>
            <a:gdLst/>
            <a:ahLst/>
            <a:cxnLst/>
            <a:rect r="r" b="b" t="t" l="l"/>
            <a:pathLst>
              <a:path h="1173721" w="1156649">
                <a:moveTo>
                  <a:pt x="0" y="0"/>
                </a:moveTo>
                <a:lnTo>
                  <a:pt x="1156649" y="0"/>
                </a:lnTo>
                <a:lnTo>
                  <a:pt x="1156649" y="1173721"/>
                </a:lnTo>
                <a:lnTo>
                  <a:pt x="0" y="117372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1" id="11"/>
          <p:cNvSpPr/>
          <p:nvPr/>
        </p:nvSpPr>
        <p:spPr>
          <a:xfrm flipH="false" flipV="false" rot="0">
            <a:off x="2142191" y="7210022"/>
            <a:ext cx="9752965" cy="1032847"/>
          </a:xfrm>
          <a:custGeom>
            <a:avLst/>
            <a:gdLst/>
            <a:ahLst/>
            <a:cxnLst/>
            <a:rect r="r" b="b" t="t" l="l"/>
            <a:pathLst>
              <a:path h="1032847" w="9752965">
                <a:moveTo>
                  <a:pt x="0" y="0"/>
                </a:moveTo>
                <a:lnTo>
                  <a:pt x="9752965" y="0"/>
                </a:lnTo>
                <a:lnTo>
                  <a:pt x="9752965" y="1032847"/>
                </a:lnTo>
                <a:lnTo>
                  <a:pt x="0" y="1032847"/>
                </a:lnTo>
                <a:lnTo>
                  <a:pt x="0" y="0"/>
                </a:lnTo>
                <a:close/>
              </a:path>
            </a:pathLst>
          </a:custGeom>
          <a:blipFill>
            <a:blip r:embed="rId3"/>
            <a:stretch>
              <a:fillRect l="0" t="-86495" r="0" b="0"/>
            </a:stretch>
          </a:blipFill>
        </p:spPr>
      </p:sp>
      <p:grpSp>
        <p:nvGrpSpPr>
          <p:cNvPr name="Group 12" id="12"/>
          <p:cNvGrpSpPr/>
          <p:nvPr/>
        </p:nvGrpSpPr>
        <p:grpSpPr>
          <a:xfrm rot="0">
            <a:off x="2142191" y="6615486"/>
            <a:ext cx="9610044" cy="1851645"/>
            <a:chOff x="0" y="0"/>
            <a:chExt cx="3682024" cy="709445"/>
          </a:xfrm>
        </p:grpSpPr>
        <p:sp>
          <p:nvSpPr>
            <p:cNvPr name="Freeform 13" id="13"/>
            <p:cNvSpPr/>
            <p:nvPr/>
          </p:nvSpPr>
          <p:spPr>
            <a:xfrm flipH="false" flipV="false" rot="0">
              <a:off x="0" y="0"/>
              <a:ext cx="3682024" cy="709445"/>
            </a:xfrm>
            <a:custGeom>
              <a:avLst/>
              <a:gdLst/>
              <a:ahLst/>
              <a:cxnLst/>
              <a:rect r="r" b="b" t="t" l="l"/>
              <a:pathLst>
                <a:path h="709445" w="3682024">
                  <a:moveTo>
                    <a:pt x="0" y="0"/>
                  </a:moveTo>
                  <a:lnTo>
                    <a:pt x="3682024" y="0"/>
                  </a:lnTo>
                  <a:lnTo>
                    <a:pt x="3682024" y="709445"/>
                  </a:lnTo>
                  <a:lnTo>
                    <a:pt x="0" y="709445"/>
                  </a:lnTo>
                  <a:close/>
                </a:path>
              </a:pathLst>
            </a:custGeom>
            <a:solidFill>
              <a:srgbClr val="EFEFEF"/>
            </a:solidFill>
          </p:spPr>
        </p:sp>
        <p:sp>
          <p:nvSpPr>
            <p:cNvPr name="TextBox 14" id="14"/>
            <p:cNvSpPr txBox="true"/>
            <p:nvPr/>
          </p:nvSpPr>
          <p:spPr>
            <a:xfrm>
              <a:off x="0" y="-19050"/>
              <a:ext cx="3682024" cy="728495"/>
            </a:xfrm>
            <a:prstGeom prst="rect">
              <a:avLst/>
            </a:prstGeom>
          </p:spPr>
          <p:txBody>
            <a:bodyPr anchor="ctr" rtlCol="false" tIns="50800" lIns="50800" bIns="50800" rIns="50800"/>
            <a:lstStyle/>
            <a:p>
              <a:pPr algn="ctr">
                <a:lnSpc>
                  <a:spcPts val="2859"/>
                </a:lnSpc>
              </a:pPr>
            </a:p>
          </p:txBody>
        </p:sp>
      </p:grpSp>
      <p:sp>
        <p:nvSpPr>
          <p:cNvPr name="Freeform 15" id="15"/>
          <p:cNvSpPr/>
          <p:nvPr/>
        </p:nvSpPr>
        <p:spPr>
          <a:xfrm flipH="false" flipV="false" rot="0">
            <a:off x="2374075" y="6956173"/>
            <a:ext cx="1159455" cy="1178744"/>
          </a:xfrm>
          <a:custGeom>
            <a:avLst/>
            <a:gdLst/>
            <a:ahLst/>
            <a:cxnLst/>
            <a:rect r="r" b="b" t="t" l="l"/>
            <a:pathLst>
              <a:path h="1178744" w="1159455">
                <a:moveTo>
                  <a:pt x="0" y="0"/>
                </a:moveTo>
                <a:lnTo>
                  <a:pt x="1159455" y="0"/>
                </a:lnTo>
                <a:lnTo>
                  <a:pt x="1159455" y="1178744"/>
                </a:lnTo>
                <a:lnTo>
                  <a:pt x="0" y="117874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6" id="16"/>
          <p:cNvSpPr/>
          <p:nvPr/>
        </p:nvSpPr>
        <p:spPr>
          <a:xfrm flipH="false" flipV="false" rot="0">
            <a:off x="-2779578" y="8746597"/>
            <a:ext cx="6247048" cy="6410217"/>
          </a:xfrm>
          <a:custGeom>
            <a:avLst/>
            <a:gdLst/>
            <a:ahLst/>
            <a:cxnLst/>
            <a:rect r="r" b="b" t="t" l="l"/>
            <a:pathLst>
              <a:path h="6410217" w="6247048">
                <a:moveTo>
                  <a:pt x="0" y="0"/>
                </a:moveTo>
                <a:lnTo>
                  <a:pt x="6247048" y="0"/>
                </a:lnTo>
                <a:lnTo>
                  <a:pt x="6247048" y="6410218"/>
                </a:lnTo>
                <a:lnTo>
                  <a:pt x="0" y="641021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7" id="17"/>
          <p:cNvSpPr/>
          <p:nvPr/>
        </p:nvSpPr>
        <p:spPr>
          <a:xfrm flipH="false" flipV="false" rot="0">
            <a:off x="12772429" y="2212014"/>
            <a:ext cx="4486871" cy="6266580"/>
          </a:xfrm>
          <a:custGeom>
            <a:avLst/>
            <a:gdLst/>
            <a:ahLst/>
            <a:cxnLst/>
            <a:rect r="r" b="b" t="t" l="l"/>
            <a:pathLst>
              <a:path h="6266580" w="4486871">
                <a:moveTo>
                  <a:pt x="0" y="0"/>
                </a:moveTo>
                <a:lnTo>
                  <a:pt x="4486871" y="0"/>
                </a:lnTo>
                <a:lnTo>
                  <a:pt x="4486871" y="6266580"/>
                </a:lnTo>
                <a:lnTo>
                  <a:pt x="0" y="6266580"/>
                </a:lnTo>
                <a:lnTo>
                  <a:pt x="0" y="0"/>
                </a:lnTo>
                <a:close/>
              </a:path>
            </a:pathLst>
          </a:custGeom>
          <a:blipFill>
            <a:blip r:embed="rId10"/>
            <a:stretch>
              <a:fillRect l="0" t="0" r="0" b="0"/>
            </a:stretch>
          </a:blipFill>
        </p:spPr>
      </p:sp>
      <p:sp>
        <p:nvSpPr>
          <p:cNvPr name="TextBox 18" id="18"/>
          <p:cNvSpPr txBox="true"/>
          <p:nvPr/>
        </p:nvSpPr>
        <p:spPr>
          <a:xfrm rot="0">
            <a:off x="3908899" y="6796344"/>
            <a:ext cx="7843336" cy="1539659"/>
          </a:xfrm>
          <a:prstGeom prst="rect">
            <a:avLst/>
          </a:prstGeom>
        </p:spPr>
        <p:txBody>
          <a:bodyPr anchor="t" rtlCol="false" tIns="0" lIns="0" bIns="0" rIns="0">
            <a:spAutoFit/>
          </a:bodyPr>
          <a:lstStyle/>
          <a:p>
            <a:pPr algn="l" marL="0" indent="0" lvl="0">
              <a:lnSpc>
                <a:spcPts val="3050"/>
              </a:lnSpc>
              <a:spcBef>
                <a:spcPct val="0"/>
              </a:spcBef>
            </a:pPr>
            <a:r>
              <a:rPr lang="en-US" sz="2210" spc="216">
                <a:solidFill>
                  <a:srgbClr val="231F20"/>
                </a:solidFill>
                <a:latin typeface="DM Sans"/>
              </a:rPr>
              <a:t>Data ini berisi sekitar 6 ribu gambar berukuran 150x150 yang didistribusikan dalam 3 kategori. Yaitu Bangunan, Gunung, dan Laut. Data Latihan, Tes dan Prediksi dipisahkan di setiap file zip.</a:t>
            </a:r>
          </a:p>
        </p:txBody>
      </p:sp>
      <p:sp>
        <p:nvSpPr>
          <p:cNvPr name="TextBox 19" id="19"/>
          <p:cNvSpPr txBox="true"/>
          <p:nvPr/>
        </p:nvSpPr>
        <p:spPr>
          <a:xfrm rot="0">
            <a:off x="2142191" y="955280"/>
            <a:ext cx="7416941" cy="2151910"/>
          </a:xfrm>
          <a:prstGeom prst="rect">
            <a:avLst/>
          </a:prstGeom>
        </p:spPr>
        <p:txBody>
          <a:bodyPr anchor="t" rtlCol="false" tIns="0" lIns="0" bIns="0" rIns="0">
            <a:spAutoFit/>
          </a:bodyPr>
          <a:lstStyle/>
          <a:p>
            <a:pPr>
              <a:lnSpc>
                <a:spcPts val="8669"/>
              </a:lnSpc>
            </a:pPr>
            <a:r>
              <a:rPr lang="en-US" sz="6282" spc="615">
                <a:solidFill>
                  <a:srgbClr val="231F20"/>
                </a:solidFill>
                <a:latin typeface="Oswald Bold"/>
              </a:rPr>
              <a:t>JENIS KASUS &amp; DATASET</a:t>
            </a:r>
          </a:p>
        </p:txBody>
      </p:sp>
      <p:sp>
        <p:nvSpPr>
          <p:cNvPr name="TextBox 20" id="20"/>
          <p:cNvSpPr txBox="true"/>
          <p:nvPr/>
        </p:nvSpPr>
        <p:spPr>
          <a:xfrm rot="0">
            <a:off x="3803432" y="3429219"/>
            <a:ext cx="7472918" cy="3045095"/>
          </a:xfrm>
          <a:prstGeom prst="rect">
            <a:avLst/>
          </a:prstGeom>
        </p:spPr>
        <p:txBody>
          <a:bodyPr anchor="t" rtlCol="false" tIns="0" lIns="0" bIns="0" rIns="0">
            <a:spAutoFit/>
          </a:bodyPr>
          <a:lstStyle/>
          <a:p>
            <a:pPr>
              <a:lnSpc>
                <a:spcPts val="3050"/>
              </a:lnSpc>
            </a:pPr>
          </a:p>
          <a:p>
            <a:pPr>
              <a:lnSpc>
                <a:spcPts val="3050"/>
              </a:lnSpc>
            </a:pPr>
            <a:r>
              <a:rPr lang="en-US" sz="2210" spc="216">
                <a:solidFill>
                  <a:srgbClr val="231F20"/>
                </a:solidFill>
                <a:latin typeface="DM Sans"/>
              </a:rPr>
              <a:t>Intel Image </a:t>
            </a:r>
            <a:r>
              <a:rPr lang="en-US" sz="2210" spc="216">
                <a:solidFill>
                  <a:srgbClr val="231F20"/>
                </a:solidFill>
                <a:latin typeface="DM Sans"/>
              </a:rPr>
              <a:t>Classification adalah dataset yang digunakan untuk mengembangkan model Convolutional Neural Network (CNN) menggunakan TensorFlow. Dataset ini berfokus pada klasifikasi gambar Pemandangan Alam di seluruh dunia dengan akurasi mencapai &gt;94%.</a:t>
            </a:r>
          </a:p>
          <a:p>
            <a:pPr marL="0" indent="0" lvl="0">
              <a:lnSpc>
                <a:spcPts val="3050"/>
              </a:lnSpc>
              <a:spcBef>
                <a:spcPct val="0"/>
              </a:spcBef>
            </a:pPr>
          </a:p>
        </p:txBody>
      </p:sp>
      <p:sp>
        <p:nvSpPr>
          <p:cNvPr name="TextBox 21" id="21"/>
          <p:cNvSpPr txBox="true"/>
          <p:nvPr/>
        </p:nvSpPr>
        <p:spPr>
          <a:xfrm rot="0">
            <a:off x="1545051" y="8765647"/>
            <a:ext cx="11989682" cy="947166"/>
          </a:xfrm>
          <a:prstGeom prst="rect">
            <a:avLst/>
          </a:prstGeom>
        </p:spPr>
        <p:txBody>
          <a:bodyPr anchor="t" rtlCol="false" tIns="0" lIns="0" bIns="0" rIns="0">
            <a:spAutoFit/>
          </a:bodyPr>
          <a:lstStyle/>
          <a:p>
            <a:pPr>
              <a:lnSpc>
                <a:spcPts val="2472"/>
              </a:lnSpc>
            </a:pPr>
            <a:r>
              <a:rPr lang="en-US" sz="2400">
                <a:solidFill>
                  <a:srgbClr val="101010"/>
                </a:solidFill>
                <a:latin typeface="Poppins"/>
              </a:rPr>
              <a:t>Kasus Klasifikasi Gambar Menggunakan Dataset Intel Image Classification</a:t>
            </a:r>
          </a:p>
          <a:p>
            <a:pPr>
              <a:lnSpc>
                <a:spcPts val="2472"/>
              </a:lnSpc>
            </a:pPr>
          </a:p>
          <a:p>
            <a:pPr algn="ctr">
              <a:lnSpc>
                <a:spcPts val="2472"/>
              </a:lnSpc>
            </a:pPr>
          </a:p>
        </p:txBody>
      </p:sp>
      <p:sp>
        <p:nvSpPr>
          <p:cNvPr name="TextBox 22" id="22"/>
          <p:cNvSpPr txBox="true"/>
          <p:nvPr/>
        </p:nvSpPr>
        <p:spPr>
          <a:xfrm rot="0">
            <a:off x="3908899" y="9191625"/>
            <a:ext cx="6685191" cy="580390"/>
          </a:xfrm>
          <a:prstGeom prst="rect">
            <a:avLst/>
          </a:prstGeom>
        </p:spPr>
        <p:txBody>
          <a:bodyPr anchor="t" rtlCol="false" tIns="0" lIns="0" bIns="0" rIns="0">
            <a:spAutoFit/>
          </a:bodyPr>
          <a:lstStyle/>
          <a:p>
            <a:pPr algn="ctr">
              <a:lnSpc>
                <a:spcPts val="4759"/>
              </a:lnSpc>
            </a:pPr>
            <a:r>
              <a:rPr lang="en-US" sz="3399" u="sng">
                <a:solidFill>
                  <a:srgbClr val="000000"/>
                </a:solidFill>
                <a:latin typeface="Canva Sans"/>
                <a:hlinkClick r:id="rId11" tooltip="https://www.kaggle.com/datasets/puneet6060/intel-image-classification"/>
              </a:rPr>
              <a:t>Intel Image Classification Link</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0">
            <a:off x="2779206" y="1920649"/>
            <a:ext cx="2027545" cy="3080525"/>
          </a:xfrm>
          <a:custGeom>
            <a:avLst/>
            <a:gdLst/>
            <a:ahLst/>
            <a:cxnLst/>
            <a:rect r="r" b="b" t="t" l="l"/>
            <a:pathLst>
              <a:path h="3080525" w="2027545">
                <a:moveTo>
                  <a:pt x="0" y="0"/>
                </a:moveTo>
                <a:lnTo>
                  <a:pt x="2027545" y="0"/>
                </a:lnTo>
                <a:lnTo>
                  <a:pt x="2027545" y="3080525"/>
                </a:lnTo>
                <a:lnTo>
                  <a:pt x="0" y="308052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2035253">
            <a:off x="15331117" y="4817487"/>
            <a:ext cx="7835077" cy="10939025"/>
          </a:xfrm>
          <a:custGeom>
            <a:avLst/>
            <a:gdLst/>
            <a:ahLst/>
            <a:cxnLst/>
            <a:rect r="r" b="b" t="t" l="l"/>
            <a:pathLst>
              <a:path h="10939025" w="7835077">
                <a:moveTo>
                  <a:pt x="0" y="0"/>
                </a:moveTo>
                <a:lnTo>
                  <a:pt x="7835077" y="0"/>
                </a:lnTo>
                <a:lnTo>
                  <a:pt x="7835077" y="10939026"/>
                </a:lnTo>
                <a:lnTo>
                  <a:pt x="0" y="1093902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AutoShape 5" id="5"/>
          <p:cNvSpPr/>
          <p:nvPr/>
        </p:nvSpPr>
        <p:spPr>
          <a:xfrm rot="0">
            <a:off x="1589541" y="5472067"/>
            <a:ext cx="15108918" cy="0"/>
          </a:xfrm>
          <a:prstGeom prst="line">
            <a:avLst/>
          </a:prstGeom>
          <a:ln cap="flat" w="38100">
            <a:solidFill>
              <a:srgbClr val="000000"/>
            </a:solidFill>
            <a:prstDash val="solid"/>
            <a:headEnd type="none" len="sm" w="sm"/>
            <a:tailEnd type="none" len="sm" w="sm"/>
          </a:ln>
        </p:spPr>
      </p:sp>
      <p:grpSp>
        <p:nvGrpSpPr>
          <p:cNvPr name="Group 6" id="6"/>
          <p:cNvGrpSpPr/>
          <p:nvPr/>
        </p:nvGrpSpPr>
        <p:grpSpPr>
          <a:xfrm rot="0">
            <a:off x="3542437" y="5240576"/>
            <a:ext cx="501082" cy="501082"/>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31211"/>
            </a:solidFill>
          </p:spPr>
        </p:sp>
        <p:sp>
          <p:nvSpPr>
            <p:cNvPr name="TextBox 8" id="8"/>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sp>
        <p:nvSpPr>
          <p:cNvPr name="TextBox 9" id="9"/>
          <p:cNvSpPr txBox="true"/>
          <p:nvPr/>
        </p:nvSpPr>
        <p:spPr>
          <a:xfrm rot="0">
            <a:off x="2190716" y="6537441"/>
            <a:ext cx="3204526" cy="944020"/>
          </a:xfrm>
          <a:prstGeom prst="rect">
            <a:avLst/>
          </a:prstGeom>
        </p:spPr>
        <p:txBody>
          <a:bodyPr anchor="t" rtlCol="false" tIns="0" lIns="0" bIns="0" rIns="0">
            <a:spAutoFit/>
          </a:bodyPr>
          <a:lstStyle/>
          <a:p>
            <a:pPr algn="ctr">
              <a:lnSpc>
                <a:spcPts val="2545"/>
              </a:lnSpc>
            </a:pPr>
            <a:r>
              <a:rPr lang="en-US" sz="1844" spc="180">
                <a:solidFill>
                  <a:srgbClr val="231F20"/>
                </a:solidFill>
                <a:latin typeface="DM Sans"/>
              </a:rPr>
              <a:t>Image dengan format RGB berukuran 150x150 piksel = 22500 </a:t>
            </a:r>
          </a:p>
        </p:txBody>
      </p:sp>
      <p:sp>
        <p:nvSpPr>
          <p:cNvPr name="TextBox 10" id="10"/>
          <p:cNvSpPr txBox="true"/>
          <p:nvPr/>
        </p:nvSpPr>
        <p:spPr>
          <a:xfrm rot="0">
            <a:off x="2779206" y="2339199"/>
            <a:ext cx="2027545" cy="1121713"/>
          </a:xfrm>
          <a:prstGeom prst="rect">
            <a:avLst/>
          </a:prstGeom>
        </p:spPr>
        <p:txBody>
          <a:bodyPr anchor="t" rtlCol="false" tIns="0" lIns="0" bIns="0" rIns="0">
            <a:spAutoFit/>
          </a:bodyPr>
          <a:lstStyle/>
          <a:p>
            <a:pPr algn="ctr">
              <a:lnSpc>
                <a:spcPts val="9141"/>
              </a:lnSpc>
            </a:pPr>
            <a:r>
              <a:rPr lang="en-US" sz="6624" spc="649">
                <a:solidFill>
                  <a:srgbClr val="FFFBFB"/>
                </a:solidFill>
                <a:latin typeface="DM Sans Bold"/>
              </a:rPr>
              <a:t>01</a:t>
            </a:r>
          </a:p>
        </p:txBody>
      </p:sp>
      <p:sp>
        <p:nvSpPr>
          <p:cNvPr name="TextBox 11" id="11"/>
          <p:cNvSpPr txBox="true"/>
          <p:nvPr/>
        </p:nvSpPr>
        <p:spPr>
          <a:xfrm rot="0">
            <a:off x="2059451" y="5941547"/>
            <a:ext cx="3467055" cy="484899"/>
          </a:xfrm>
          <a:prstGeom prst="rect">
            <a:avLst/>
          </a:prstGeom>
        </p:spPr>
        <p:txBody>
          <a:bodyPr anchor="t" rtlCol="false" tIns="0" lIns="0" bIns="0" rIns="0">
            <a:spAutoFit/>
          </a:bodyPr>
          <a:lstStyle/>
          <a:p>
            <a:pPr algn="ctr">
              <a:lnSpc>
                <a:spcPts val="4073"/>
              </a:lnSpc>
            </a:pPr>
            <a:r>
              <a:rPr lang="en-US" sz="2951" spc="289">
                <a:solidFill>
                  <a:srgbClr val="231F20"/>
                </a:solidFill>
                <a:latin typeface="DM Sans Bold"/>
              </a:rPr>
              <a:t>FITUR</a:t>
            </a:r>
          </a:p>
        </p:txBody>
      </p:sp>
      <p:sp>
        <p:nvSpPr>
          <p:cNvPr name="TextBox 12" id="12"/>
          <p:cNvSpPr txBox="true"/>
          <p:nvPr/>
        </p:nvSpPr>
        <p:spPr>
          <a:xfrm rot="0">
            <a:off x="6267505" y="2339199"/>
            <a:ext cx="2027545" cy="1121713"/>
          </a:xfrm>
          <a:prstGeom prst="rect">
            <a:avLst/>
          </a:prstGeom>
        </p:spPr>
        <p:txBody>
          <a:bodyPr anchor="t" rtlCol="false" tIns="0" lIns="0" bIns="0" rIns="0">
            <a:spAutoFit/>
          </a:bodyPr>
          <a:lstStyle/>
          <a:p>
            <a:pPr algn="ctr">
              <a:lnSpc>
                <a:spcPts val="9141"/>
              </a:lnSpc>
            </a:pPr>
            <a:r>
              <a:rPr lang="en-US" sz="6624" spc="649">
                <a:solidFill>
                  <a:srgbClr val="FFFBFB"/>
                </a:solidFill>
                <a:latin typeface="DM Sans Bold"/>
              </a:rPr>
              <a:t>02</a:t>
            </a:r>
          </a:p>
        </p:txBody>
      </p:sp>
      <p:sp>
        <p:nvSpPr>
          <p:cNvPr name="TextBox 13" id="13"/>
          <p:cNvSpPr txBox="true"/>
          <p:nvPr/>
        </p:nvSpPr>
        <p:spPr>
          <a:xfrm rot="0">
            <a:off x="9758062" y="2339199"/>
            <a:ext cx="2027545" cy="1121713"/>
          </a:xfrm>
          <a:prstGeom prst="rect">
            <a:avLst/>
          </a:prstGeom>
        </p:spPr>
        <p:txBody>
          <a:bodyPr anchor="t" rtlCol="false" tIns="0" lIns="0" bIns="0" rIns="0">
            <a:spAutoFit/>
          </a:bodyPr>
          <a:lstStyle/>
          <a:p>
            <a:pPr algn="ctr">
              <a:lnSpc>
                <a:spcPts val="9141"/>
              </a:lnSpc>
            </a:pPr>
            <a:r>
              <a:rPr lang="en-US" sz="6624" spc="649">
                <a:solidFill>
                  <a:srgbClr val="FFFBFB"/>
                </a:solidFill>
                <a:latin typeface="DM Sans Bold"/>
              </a:rPr>
              <a:t>03</a:t>
            </a:r>
          </a:p>
        </p:txBody>
      </p:sp>
      <p:sp>
        <p:nvSpPr>
          <p:cNvPr name="Freeform 14" id="14"/>
          <p:cNvSpPr/>
          <p:nvPr/>
        </p:nvSpPr>
        <p:spPr>
          <a:xfrm flipH="false" flipV="false" rot="0">
            <a:off x="13248619" y="1920649"/>
            <a:ext cx="2027545" cy="3080525"/>
          </a:xfrm>
          <a:custGeom>
            <a:avLst/>
            <a:gdLst/>
            <a:ahLst/>
            <a:cxnLst/>
            <a:rect r="r" b="b" t="t" l="l"/>
            <a:pathLst>
              <a:path h="3080525" w="2027545">
                <a:moveTo>
                  <a:pt x="0" y="0"/>
                </a:moveTo>
                <a:lnTo>
                  <a:pt x="2027546" y="0"/>
                </a:lnTo>
                <a:lnTo>
                  <a:pt x="2027546" y="3080525"/>
                </a:lnTo>
                <a:lnTo>
                  <a:pt x="0" y="308052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15" id="15"/>
          <p:cNvGrpSpPr/>
          <p:nvPr/>
        </p:nvGrpSpPr>
        <p:grpSpPr>
          <a:xfrm rot="0">
            <a:off x="14011851" y="5240576"/>
            <a:ext cx="501082" cy="501082"/>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31211"/>
            </a:solidFill>
          </p:spPr>
        </p:sp>
        <p:sp>
          <p:nvSpPr>
            <p:cNvPr name="TextBox 17" id="17"/>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sp>
        <p:nvSpPr>
          <p:cNvPr name="TextBox 18" id="18"/>
          <p:cNvSpPr txBox="true"/>
          <p:nvPr/>
        </p:nvSpPr>
        <p:spPr>
          <a:xfrm rot="0">
            <a:off x="13248619" y="2339199"/>
            <a:ext cx="2027545" cy="1121713"/>
          </a:xfrm>
          <a:prstGeom prst="rect">
            <a:avLst/>
          </a:prstGeom>
        </p:spPr>
        <p:txBody>
          <a:bodyPr anchor="t" rtlCol="false" tIns="0" lIns="0" bIns="0" rIns="0">
            <a:spAutoFit/>
          </a:bodyPr>
          <a:lstStyle/>
          <a:p>
            <a:pPr algn="ctr">
              <a:lnSpc>
                <a:spcPts val="9141"/>
              </a:lnSpc>
            </a:pPr>
            <a:r>
              <a:rPr lang="en-US" sz="6624" spc="649">
                <a:solidFill>
                  <a:srgbClr val="FFFBFB"/>
                </a:solidFill>
                <a:latin typeface="DM Sans Bold"/>
              </a:rPr>
              <a:t>02</a:t>
            </a:r>
          </a:p>
        </p:txBody>
      </p:sp>
      <p:sp>
        <p:nvSpPr>
          <p:cNvPr name="TextBox 19" id="19"/>
          <p:cNvSpPr txBox="true"/>
          <p:nvPr/>
        </p:nvSpPr>
        <p:spPr>
          <a:xfrm rot="0">
            <a:off x="12660129" y="6538853"/>
            <a:ext cx="3204526" cy="944020"/>
          </a:xfrm>
          <a:prstGeom prst="rect">
            <a:avLst/>
          </a:prstGeom>
        </p:spPr>
        <p:txBody>
          <a:bodyPr anchor="t" rtlCol="false" tIns="0" lIns="0" bIns="0" rIns="0">
            <a:spAutoFit/>
          </a:bodyPr>
          <a:lstStyle/>
          <a:p>
            <a:pPr algn="ctr">
              <a:lnSpc>
                <a:spcPts val="2545"/>
              </a:lnSpc>
            </a:pPr>
            <a:r>
              <a:rPr lang="en-US" sz="1844" spc="180">
                <a:solidFill>
                  <a:srgbClr val="231F20"/>
                </a:solidFill>
                <a:latin typeface="DM Sans"/>
              </a:rPr>
              <a:t>Terdapat 3 Label yaitu Bangunan, Pohon, dan Laut</a:t>
            </a:r>
          </a:p>
        </p:txBody>
      </p:sp>
      <p:sp>
        <p:nvSpPr>
          <p:cNvPr name="TextBox 20" id="20"/>
          <p:cNvSpPr txBox="true"/>
          <p:nvPr/>
        </p:nvSpPr>
        <p:spPr>
          <a:xfrm rot="0">
            <a:off x="12870836" y="5942960"/>
            <a:ext cx="2709833" cy="484899"/>
          </a:xfrm>
          <a:prstGeom prst="rect">
            <a:avLst/>
          </a:prstGeom>
        </p:spPr>
        <p:txBody>
          <a:bodyPr anchor="t" rtlCol="false" tIns="0" lIns="0" bIns="0" rIns="0">
            <a:spAutoFit/>
          </a:bodyPr>
          <a:lstStyle/>
          <a:p>
            <a:pPr algn="ctr">
              <a:lnSpc>
                <a:spcPts val="4073"/>
              </a:lnSpc>
            </a:pPr>
            <a:r>
              <a:rPr lang="en-US" sz="2951" spc="289">
                <a:solidFill>
                  <a:srgbClr val="231F20"/>
                </a:solidFill>
                <a:latin typeface="DM Sans Bold"/>
              </a:rPr>
              <a:t>LABEL</a:t>
            </a:r>
          </a:p>
        </p:txBody>
      </p:sp>
      <p:sp>
        <p:nvSpPr>
          <p:cNvPr name="Freeform 21" id="21"/>
          <p:cNvSpPr/>
          <p:nvPr/>
        </p:nvSpPr>
        <p:spPr>
          <a:xfrm flipH="false" flipV="false" rot="-10799999">
            <a:off x="-2729621" y="-7074240"/>
            <a:ext cx="7835077" cy="10939025"/>
          </a:xfrm>
          <a:custGeom>
            <a:avLst/>
            <a:gdLst/>
            <a:ahLst/>
            <a:cxnLst/>
            <a:rect r="r" b="b" t="t" l="l"/>
            <a:pathLst>
              <a:path h="10939025" w="7835077">
                <a:moveTo>
                  <a:pt x="0" y="0"/>
                </a:moveTo>
                <a:lnTo>
                  <a:pt x="7835076" y="0"/>
                </a:lnTo>
                <a:lnTo>
                  <a:pt x="7835076" y="10939026"/>
                </a:lnTo>
                <a:lnTo>
                  <a:pt x="0" y="1093902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0" y="0"/>
            <a:ext cx="18288000" cy="1973934"/>
            <a:chOff x="0" y="0"/>
            <a:chExt cx="4816593" cy="519884"/>
          </a:xfrm>
        </p:grpSpPr>
        <p:sp>
          <p:nvSpPr>
            <p:cNvPr name="Freeform 4" id="4"/>
            <p:cNvSpPr/>
            <p:nvPr/>
          </p:nvSpPr>
          <p:spPr>
            <a:xfrm flipH="false" flipV="false" rot="0">
              <a:off x="0" y="0"/>
              <a:ext cx="4816592" cy="519884"/>
            </a:xfrm>
            <a:custGeom>
              <a:avLst/>
              <a:gdLst/>
              <a:ahLst/>
              <a:cxnLst/>
              <a:rect r="r" b="b" t="t" l="l"/>
              <a:pathLst>
                <a:path h="519884" w="4816592">
                  <a:moveTo>
                    <a:pt x="0" y="0"/>
                  </a:moveTo>
                  <a:lnTo>
                    <a:pt x="4816592" y="0"/>
                  </a:lnTo>
                  <a:lnTo>
                    <a:pt x="4816592" y="519884"/>
                  </a:lnTo>
                  <a:lnTo>
                    <a:pt x="0" y="519884"/>
                  </a:lnTo>
                  <a:close/>
                </a:path>
              </a:pathLst>
            </a:custGeom>
            <a:solidFill>
              <a:srgbClr val="1A1A1A"/>
            </a:solidFill>
          </p:spPr>
        </p:sp>
        <p:sp>
          <p:nvSpPr>
            <p:cNvPr name="TextBox 5" id="5"/>
            <p:cNvSpPr txBox="true"/>
            <p:nvPr/>
          </p:nvSpPr>
          <p:spPr>
            <a:xfrm>
              <a:off x="0" y="-19050"/>
              <a:ext cx="4816593" cy="538934"/>
            </a:xfrm>
            <a:prstGeom prst="rect">
              <a:avLst/>
            </a:prstGeom>
          </p:spPr>
          <p:txBody>
            <a:bodyPr anchor="ctr" rtlCol="false" tIns="50800" lIns="50800" bIns="50800" rIns="50800"/>
            <a:lstStyle/>
            <a:p>
              <a:pPr algn="ctr">
                <a:lnSpc>
                  <a:spcPts val="2859"/>
                </a:lnSpc>
              </a:pPr>
            </a:p>
          </p:txBody>
        </p:sp>
      </p:grpSp>
      <p:sp>
        <p:nvSpPr>
          <p:cNvPr name="Freeform 6" id="6"/>
          <p:cNvSpPr/>
          <p:nvPr/>
        </p:nvSpPr>
        <p:spPr>
          <a:xfrm flipH="false" flipV="false" rot="0">
            <a:off x="13451022" y="-4729397"/>
            <a:ext cx="7616557" cy="7815497"/>
          </a:xfrm>
          <a:custGeom>
            <a:avLst/>
            <a:gdLst/>
            <a:ahLst/>
            <a:cxnLst/>
            <a:rect r="r" b="b" t="t" l="l"/>
            <a:pathLst>
              <a:path h="7815497" w="761655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2851369" y="-3442596"/>
            <a:ext cx="6709932" cy="6885191"/>
          </a:xfrm>
          <a:custGeom>
            <a:avLst/>
            <a:gdLst/>
            <a:ahLst/>
            <a:cxnLst/>
            <a:rect r="r" b="b" t="t" l="l"/>
            <a:pathLst>
              <a:path h="6885191" w="6709932">
                <a:moveTo>
                  <a:pt x="0" y="0"/>
                </a:moveTo>
                <a:lnTo>
                  <a:pt x="6709932" y="0"/>
                </a:lnTo>
                <a:lnTo>
                  <a:pt x="6709932" y="6885192"/>
                </a:lnTo>
                <a:lnTo>
                  <a:pt x="0" y="688519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8" id="8"/>
          <p:cNvGrpSpPr/>
          <p:nvPr/>
        </p:nvGrpSpPr>
        <p:grpSpPr>
          <a:xfrm rot="0">
            <a:off x="503597" y="2958354"/>
            <a:ext cx="7610635" cy="1463201"/>
            <a:chOff x="0" y="0"/>
            <a:chExt cx="2004447" cy="385370"/>
          </a:xfrm>
        </p:grpSpPr>
        <p:sp>
          <p:nvSpPr>
            <p:cNvPr name="Freeform 9" id="9"/>
            <p:cNvSpPr/>
            <p:nvPr/>
          </p:nvSpPr>
          <p:spPr>
            <a:xfrm flipH="false" flipV="false" rot="0">
              <a:off x="0" y="0"/>
              <a:ext cx="2004447" cy="385370"/>
            </a:xfrm>
            <a:custGeom>
              <a:avLst/>
              <a:gdLst/>
              <a:ahLst/>
              <a:cxnLst/>
              <a:rect r="r" b="b" t="t" l="l"/>
              <a:pathLst>
                <a:path h="385370" w="2004447">
                  <a:moveTo>
                    <a:pt x="0" y="0"/>
                  </a:moveTo>
                  <a:lnTo>
                    <a:pt x="2004447" y="0"/>
                  </a:lnTo>
                  <a:lnTo>
                    <a:pt x="2004447" y="385370"/>
                  </a:lnTo>
                  <a:lnTo>
                    <a:pt x="0" y="385370"/>
                  </a:lnTo>
                  <a:close/>
                </a:path>
              </a:pathLst>
            </a:custGeom>
            <a:solidFill>
              <a:srgbClr val="1A1A1A"/>
            </a:solidFill>
          </p:spPr>
        </p:sp>
        <p:sp>
          <p:nvSpPr>
            <p:cNvPr name="TextBox 10" id="10"/>
            <p:cNvSpPr txBox="true"/>
            <p:nvPr/>
          </p:nvSpPr>
          <p:spPr>
            <a:xfrm>
              <a:off x="0" y="-57150"/>
              <a:ext cx="2004447" cy="442520"/>
            </a:xfrm>
            <a:prstGeom prst="rect">
              <a:avLst/>
            </a:prstGeom>
          </p:spPr>
          <p:txBody>
            <a:bodyPr anchor="ctr" rtlCol="false" tIns="50800" lIns="50800" bIns="50800" rIns="50800"/>
            <a:lstStyle/>
            <a:p>
              <a:pPr algn="ctr" marL="0" indent="0" lvl="0">
                <a:lnSpc>
                  <a:spcPts val="4114"/>
                </a:lnSpc>
                <a:spcBef>
                  <a:spcPct val="0"/>
                </a:spcBef>
              </a:pPr>
              <a:r>
                <a:rPr lang="en-US" sz="2981" spc="29">
                  <a:solidFill>
                    <a:srgbClr val="FFFFFF"/>
                  </a:solidFill>
                  <a:latin typeface="DM Sans Italics"/>
                </a:rPr>
                <a:t>Import Module</a:t>
              </a:r>
            </a:p>
          </p:txBody>
        </p:sp>
      </p:grpSp>
      <p:grpSp>
        <p:nvGrpSpPr>
          <p:cNvPr name="Group 11" id="11"/>
          <p:cNvGrpSpPr/>
          <p:nvPr/>
        </p:nvGrpSpPr>
        <p:grpSpPr>
          <a:xfrm rot="0">
            <a:off x="8447039" y="2309331"/>
            <a:ext cx="9634778" cy="7616820"/>
            <a:chOff x="0" y="0"/>
            <a:chExt cx="1860632" cy="1470932"/>
          </a:xfrm>
        </p:grpSpPr>
        <p:sp>
          <p:nvSpPr>
            <p:cNvPr name="Freeform 12" id="12"/>
            <p:cNvSpPr/>
            <p:nvPr/>
          </p:nvSpPr>
          <p:spPr>
            <a:xfrm flipH="false" flipV="false" rot="0">
              <a:off x="0" y="0"/>
              <a:ext cx="1860632" cy="1470932"/>
            </a:xfrm>
            <a:custGeom>
              <a:avLst/>
              <a:gdLst/>
              <a:ahLst/>
              <a:cxnLst/>
              <a:rect r="r" b="b" t="t" l="l"/>
              <a:pathLst>
                <a:path h="1470932" w="1860632">
                  <a:moveTo>
                    <a:pt x="0" y="0"/>
                  </a:moveTo>
                  <a:lnTo>
                    <a:pt x="1860632" y="0"/>
                  </a:lnTo>
                  <a:lnTo>
                    <a:pt x="1860632" y="1470932"/>
                  </a:lnTo>
                  <a:lnTo>
                    <a:pt x="0" y="1470932"/>
                  </a:lnTo>
                  <a:close/>
                </a:path>
              </a:pathLst>
            </a:custGeom>
            <a:solidFill>
              <a:srgbClr val="000000">
                <a:alpha val="0"/>
              </a:srgbClr>
            </a:solidFill>
            <a:ln w="38100" cap="sq">
              <a:solidFill>
                <a:srgbClr val="000000"/>
              </a:solidFill>
              <a:prstDash val="solid"/>
              <a:miter/>
            </a:ln>
          </p:spPr>
        </p:sp>
        <p:sp>
          <p:nvSpPr>
            <p:cNvPr name="TextBox 13" id="13"/>
            <p:cNvSpPr txBox="true"/>
            <p:nvPr/>
          </p:nvSpPr>
          <p:spPr>
            <a:xfrm>
              <a:off x="0" y="-19050"/>
              <a:ext cx="1860632" cy="1489982"/>
            </a:xfrm>
            <a:prstGeom prst="rect">
              <a:avLst/>
            </a:prstGeom>
          </p:spPr>
          <p:txBody>
            <a:bodyPr anchor="ctr" rtlCol="false" tIns="50800" lIns="50800" bIns="50800" rIns="50800"/>
            <a:lstStyle/>
            <a:p>
              <a:pPr algn="ctr">
                <a:lnSpc>
                  <a:spcPts val="2859"/>
                </a:lnSpc>
              </a:pPr>
            </a:p>
          </p:txBody>
        </p:sp>
      </p:grpSp>
      <p:sp>
        <p:nvSpPr>
          <p:cNvPr name="Freeform 14" id="14"/>
          <p:cNvSpPr/>
          <p:nvPr/>
        </p:nvSpPr>
        <p:spPr>
          <a:xfrm flipH="false" flipV="false" rot="0">
            <a:off x="503597" y="4421556"/>
            <a:ext cx="7610635" cy="5111643"/>
          </a:xfrm>
          <a:custGeom>
            <a:avLst/>
            <a:gdLst/>
            <a:ahLst/>
            <a:cxnLst/>
            <a:rect r="r" b="b" t="t" l="l"/>
            <a:pathLst>
              <a:path h="5111643" w="7610635">
                <a:moveTo>
                  <a:pt x="0" y="0"/>
                </a:moveTo>
                <a:lnTo>
                  <a:pt x="7610635" y="0"/>
                </a:lnTo>
                <a:lnTo>
                  <a:pt x="7610635" y="5111643"/>
                </a:lnTo>
                <a:lnTo>
                  <a:pt x="0" y="5111643"/>
                </a:lnTo>
                <a:lnTo>
                  <a:pt x="0" y="0"/>
                </a:lnTo>
                <a:close/>
              </a:path>
            </a:pathLst>
          </a:custGeom>
          <a:blipFill>
            <a:blip r:embed="rId5"/>
            <a:stretch>
              <a:fillRect l="0" t="0" r="0" b="-6245"/>
            </a:stretch>
          </a:blipFill>
        </p:spPr>
      </p:sp>
      <p:sp>
        <p:nvSpPr>
          <p:cNvPr name="TextBox 15" id="15"/>
          <p:cNvSpPr txBox="true"/>
          <p:nvPr/>
        </p:nvSpPr>
        <p:spPr>
          <a:xfrm rot="0">
            <a:off x="3690980" y="287052"/>
            <a:ext cx="10906040" cy="1349947"/>
          </a:xfrm>
          <a:prstGeom prst="rect">
            <a:avLst/>
          </a:prstGeom>
        </p:spPr>
        <p:txBody>
          <a:bodyPr anchor="t" rtlCol="false" tIns="0" lIns="0" bIns="0" rIns="0">
            <a:spAutoFit/>
          </a:bodyPr>
          <a:lstStyle/>
          <a:p>
            <a:pPr algn="ctr">
              <a:lnSpc>
                <a:spcPts val="11082"/>
              </a:lnSpc>
            </a:pPr>
            <a:r>
              <a:rPr lang="en-US" sz="8030" spc="786">
                <a:solidFill>
                  <a:srgbClr val="FFFFFF"/>
                </a:solidFill>
                <a:latin typeface="Oswald Bold"/>
              </a:rPr>
              <a:t>LANGKAH-LANGKAH</a:t>
            </a:r>
          </a:p>
        </p:txBody>
      </p:sp>
      <p:sp>
        <p:nvSpPr>
          <p:cNvPr name="TextBox 16" id="16"/>
          <p:cNvSpPr txBox="true"/>
          <p:nvPr/>
        </p:nvSpPr>
        <p:spPr>
          <a:xfrm rot="0">
            <a:off x="9069001" y="2507934"/>
            <a:ext cx="8390852" cy="7162465"/>
          </a:xfrm>
          <a:prstGeom prst="rect">
            <a:avLst/>
          </a:prstGeom>
        </p:spPr>
        <p:txBody>
          <a:bodyPr anchor="t" rtlCol="false" tIns="0" lIns="0" bIns="0" rIns="0">
            <a:spAutoFit/>
          </a:bodyPr>
          <a:lstStyle/>
          <a:p>
            <a:pPr algn="just">
              <a:lnSpc>
                <a:spcPts val="2320"/>
              </a:lnSpc>
            </a:pPr>
            <a:r>
              <a:rPr lang="en-US" sz="1681" spc="164">
                <a:solidFill>
                  <a:srgbClr val="231F20"/>
                </a:solidFill>
                <a:latin typeface="Poppins"/>
              </a:rPr>
              <a:t>Dalam kode yang diberikan, beberapa modul Python diimpor untuk mendukung pengembangan dan pelatihan model menggunakan TensorFlow. Pertama, NumPy (diwakili oleh np) digunakan untuk menyediakan dukungan array dan operasi matematika pada array, sementara modul os memberikan antarmuka untuk interaksi dengan sistem operasi, termasuk manipulasi direktori dan file. Modul confusion_matrix dari pustaka sklearn.metrics membantu dalam menghitung matriks kebingungan, yang sangat berguna untuk mengevaluasi kinerja model. Seaborn (sn) digunakan untuk membuat visualisasi matriks kebingungan menjadi lebih informatif dengan meningkatkan ukuran font. Pustaka sklearn.utils memberikan fungsi shuffle untuk mengacak data. Matplotlib (plt) digunakan untuk membuat visualisasi grafik, sedangkan OpenCV (cv2) memberikan fungsi untuk pengolahan gambar dan video. Modul datetime digunakan untuk membuat timestamp yang berfungsi sebagai bagian dari direktori log yang dibuat untuk TensorBoard, alat visualisasi dari TensorFlow. TensorFlow sendiri diimpor sebagai tf, dan TensorBoard dari tensorflow.keras.callbacks digunakan untuk memantau dan mengelola pelatihan model dengan antarmuka grafis. Akhirnya, modul tqdm menyediakan bar progres untuk menampilkan kemajuan iterasi atau proses yang sedang berlangsung. Semua modul ini bekerja sama untuk menyediakan alat dan fungsionalitas yang diperlukan dalam pengembangan dan pelatihan model machine learning.</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3407869">
            <a:off x="12052165" y="1118883"/>
            <a:ext cx="12471670" cy="5351480"/>
          </a:xfrm>
          <a:custGeom>
            <a:avLst/>
            <a:gdLst/>
            <a:ahLst/>
            <a:cxnLst/>
            <a:rect r="r" b="b" t="t" l="l"/>
            <a:pathLst>
              <a:path h="5351480" w="12471670">
                <a:moveTo>
                  <a:pt x="0" y="0"/>
                </a:moveTo>
                <a:lnTo>
                  <a:pt x="12471670" y="0"/>
                </a:lnTo>
                <a:lnTo>
                  <a:pt x="12471670" y="5351480"/>
                </a:lnTo>
                <a:lnTo>
                  <a:pt x="0" y="535148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8203215" y="7962246"/>
            <a:ext cx="4876482" cy="516424"/>
          </a:xfrm>
          <a:custGeom>
            <a:avLst/>
            <a:gdLst/>
            <a:ahLst/>
            <a:cxnLst/>
            <a:rect r="r" b="b" t="t" l="l"/>
            <a:pathLst>
              <a:path h="516424" w="4876482">
                <a:moveTo>
                  <a:pt x="0" y="0"/>
                </a:moveTo>
                <a:lnTo>
                  <a:pt x="4876483" y="0"/>
                </a:lnTo>
                <a:lnTo>
                  <a:pt x="4876483" y="516423"/>
                </a:lnTo>
                <a:lnTo>
                  <a:pt x="0" y="516423"/>
                </a:lnTo>
                <a:lnTo>
                  <a:pt x="0" y="0"/>
                </a:lnTo>
                <a:close/>
              </a:path>
            </a:pathLst>
          </a:custGeom>
          <a:blipFill>
            <a:blip r:embed="rId5"/>
            <a:stretch>
              <a:fillRect l="0" t="-86495" r="0" b="0"/>
            </a:stretch>
          </a:blipFill>
        </p:spPr>
      </p:sp>
      <p:sp>
        <p:nvSpPr>
          <p:cNvPr name="Freeform 5" id="5"/>
          <p:cNvSpPr/>
          <p:nvPr/>
        </p:nvSpPr>
        <p:spPr>
          <a:xfrm flipH="false" flipV="false" rot="3407869">
            <a:off x="-4696947" y="10150458"/>
            <a:ext cx="12471670" cy="5351480"/>
          </a:xfrm>
          <a:custGeom>
            <a:avLst/>
            <a:gdLst/>
            <a:ahLst/>
            <a:cxnLst/>
            <a:rect r="r" b="b" t="t" l="l"/>
            <a:pathLst>
              <a:path h="5351480" w="12471670">
                <a:moveTo>
                  <a:pt x="0" y="0"/>
                </a:moveTo>
                <a:lnTo>
                  <a:pt x="12471670" y="0"/>
                </a:lnTo>
                <a:lnTo>
                  <a:pt x="12471670" y="5351480"/>
                </a:lnTo>
                <a:lnTo>
                  <a:pt x="0" y="535148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6" id="6"/>
          <p:cNvGrpSpPr/>
          <p:nvPr/>
        </p:nvGrpSpPr>
        <p:grpSpPr>
          <a:xfrm rot="0">
            <a:off x="0" y="0"/>
            <a:ext cx="18288000" cy="1973934"/>
            <a:chOff x="0" y="0"/>
            <a:chExt cx="4816593" cy="519884"/>
          </a:xfrm>
        </p:grpSpPr>
        <p:sp>
          <p:nvSpPr>
            <p:cNvPr name="Freeform 7" id="7"/>
            <p:cNvSpPr/>
            <p:nvPr/>
          </p:nvSpPr>
          <p:spPr>
            <a:xfrm flipH="false" flipV="false" rot="0">
              <a:off x="0" y="0"/>
              <a:ext cx="4816592" cy="519884"/>
            </a:xfrm>
            <a:custGeom>
              <a:avLst/>
              <a:gdLst/>
              <a:ahLst/>
              <a:cxnLst/>
              <a:rect r="r" b="b" t="t" l="l"/>
              <a:pathLst>
                <a:path h="519884" w="4816592">
                  <a:moveTo>
                    <a:pt x="0" y="0"/>
                  </a:moveTo>
                  <a:lnTo>
                    <a:pt x="4816592" y="0"/>
                  </a:lnTo>
                  <a:lnTo>
                    <a:pt x="4816592" y="519884"/>
                  </a:lnTo>
                  <a:lnTo>
                    <a:pt x="0" y="519884"/>
                  </a:lnTo>
                  <a:close/>
                </a:path>
              </a:pathLst>
            </a:custGeom>
            <a:solidFill>
              <a:srgbClr val="1A1A1A"/>
            </a:solidFill>
          </p:spPr>
        </p:sp>
        <p:sp>
          <p:nvSpPr>
            <p:cNvPr name="TextBox 8" id="8"/>
            <p:cNvSpPr txBox="true"/>
            <p:nvPr/>
          </p:nvSpPr>
          <p:spPr>
            <a:xfrm>
              <a:off x="0" y="-19050"/>
              <a:ext cx="4816593" cy="538934"/>
            </a:xfrm>
            <a:prstGeom prst="rect">
              <a:avLst/>
            </a:prstGeom>
          </p:spPr>
          <p:txBody>
            <a:bodyPr anchor="ctr" rtlCol="false" tIns="50800" lIns="50800" bIns="50800" rIns="50800"/>
            <a:lstStyle/>
            <a:p>
              <a:pPr algn="ctr">
                <a:lnSpc>
                  <a:spcPts val="2859"/>
                </a:lnSpc>
              </a:pPr>
            </a:p>
          </p:txBody>
        </p:sp>
      </p:grpSp>
      <p:sp>
        <p:nvSpPr>
          <p:cNvPr name="Freeform 9" id="9"/>
          <p:cNvSpPr/>
          <p:nvPr/>
        </p:nvSpPr>
        <p:spPr>
          <a:xfrm flipH="false" flipV="false" rot="0">
            <a:off x="13451022" y="-4729397"/>
            <a:ext cx="7616557" cy="7815497"/>
          </a:xfrm>
          <a:custGeom>
            <a:avLst/>
            <a:gdLst/>
            <a:ahLst/>
            <a:cxnLst/>
            <a:rect r="r" b="b" t="t" l="l"/>
            <a:pathLst>
              <a:path h="7815497" w="7616557">
                <a:moveTo>
                  <a:pt x="0" y="0"/>
                </a:moveTo>
                <a:lnTo>
                  <a:pt x="7616556" y="0"/>
                </a:lnTo>
                <a:lnTo>
                  <a:pt x="7616556" y="7815497"/>
                </a:lnTo>
                <a:lnTo>
                  <a:pt x="0" y="781549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0" id="10"/>
          <p:cNvSpPr/>
          <p:nvPr/>
        </p:nvSpPr>
        <p:spPr>
          <a:xfrm flipH="false" flipV="false" rot="0">
            <a:off x="-2851369" y="-3442596"/>
            <a:ext cx="6709932" cy="6885191"/>
          </a:xfrm>
          <a:custGeom>
            <a:avLst/>
            <a:gdLst/>
            <a:ahLst/>
            <a:cxnLst/>
            <a:rect r="r" b="b" t="t" l="l"/>
            <a:pathLst>
              <a:path h="6885191" w="6709932">
                <a:moveTo>
                  <a:pt x="0" y="0"/>
                </a:moveTo>
                <a:lnTo>
                  <a:pt x="6709932" y="0"/>
                </a:lnTo>
                <a:lnTo>
                  <a:pt x="6709932" y="6885192"/>
                </a:lnTo>
                <a:lnTo>
                  <a:pt x="0" y="688519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11" id="11"/>
          <p:cNvGrpSpPr/>
          <p:nvPr/>
        </p:nvGrpSpPr>
        <p:grpSpPr>
          <a:xfrm rot="0">
            <a:off x="10456246" y="2076014"/>
            <a:ext cx="6930580" cy="1010086"/>
            <a:chOff x="0" y="0"/>
            <a:chExt cx="1825338" cy="266031"/>
          </a:xfrm>
        </p:grpSpPr>
        <p:sp>
          <p:nvSpPr>
            <p:cNvPr name="Freeform 12" id="12"/>
            <p:cNvSpPr/>
            <p:nvPr/>
          </p:nvSpPr>
          <p:spPr>
            <a:xfrm flipH="false" flipV="false" rot="0">
              <a:off x="0" y="0"/>
              <a:ext cx="1825338" cy="266031"/>
            </a:xfrm>
            <a:custGeom>
              <a:avLst/>
              <a:gdLst/>
              <a:ahLst/>
              <a:cxnLst/>
              <a:rect r="r" b="b" t="t" l="l"/>
              <a:pathLst>
                <a:path h="266031" w="1825338">
                  <a:moveTo>
                    <a:pt x="0" y="0"/>
                  </a:moveTo>
                  <a:lnTo>
                    <a:pt x="1825338" y="0"/>
                  </a:lnTo>
                  <a:lnTo>
                    <a:pt x="1825338" y="266031"/>
                  </a:lnTo>
                  <a:lnTo>
                    <a:pt x="0" y="266031"/>
                  </a:lnTo>
                  <a:close/>
                </a:path>
              </a:pathLst>
            </a:custGeom>
            <a:solidFill>
              <a:srgbClr val="1A1A1A"/>
            </a:solidFill>
          </p:spPr>
        </p:sp>
        <p:sp>
          <p:nvSpPr>
            <p:cNvPr name="TextBox 13" id="13"/>
            <p:cNvSpPr txBox="true"/>
            <p:nvPr/>
          </p:nvSpPr>
          <p:spPr>
            <a:xfrm>
              <a:off x="0" y="-57150"/>
              <a:ext cx="1825338" cy="323181"/>
            </a:xfrm>
            <a:prstGeom prst="rect">
              <a:avLst/>
            </a:prstGeom>
          </p:spPr>
          <p:txBody>
            <a:bodyPr anchor="ctr" rtlCol="false" tIns="50800" lIns="50800" bIns="50800" rIns="50800"/>
            <a:lstStyle/>
            <a:p>
              <a:pPr algn="ctr" marL="0" indent="0" lvl="0">
                <a:lnSpc>
                  <a:spcPts val="4114"/>
                </a:lnSpc>
                <a:spcBef>
                  <a:spcPct val="0"/>
                </a:spcBef>
              </a:pPr>
              <a:r>
                <a:rPr lang="en-US" sz="2981" spc="29">
                  <a:solidFill>
                    <a:srgbClr val="FFFFFF"/>
                  </a:solidFill>
                  <a:latin typeface="DM Sans Italics"/>
                </a:rPr>
                <a:t>LOAD DATASET</a:t>
              </a:r>
            </a:p>
          </p:txBody>
        </p:sp>
      </p:grpSp>
      <p:grpSp>
        <p:nvGrpSpPr>
          <p:cNvPr name="Group 14" id="14"/>
          <p:cNvGrpSpPr/>
          <p:nvPr/>
        </p:nvGrpSpPr>
        <p:grpSpPr>
          <a:xfrm rot="0">
            <a:off x="503597" y="2334771"/>
            <a:ext cx="9634778" cy="7616820"/>
            <a:chOff x="0" y="0"/>
            <a:chExt cx="1860632" cy="1470932"/>
          </a:xfrm>
        </p:grpSpPr>
        <p:sp>
          <p:nvSpPr>
            <p:cNvPr name="Freeform 15" id="15"/>
            <p:cNvSpPr/>
            <p:nvPr/>
          </p:nvSpPr>
          <p:spPr>
            <a:xfrm flipH="false" flipV="false" rot="0">
              <a:off x="0" y="0"/>
              <a:ext cx="1860632" cy="1470932"/>
            </a:xfrm>
            <a:custGeom>
              <a:avLst/>
              <a:gdLst/>
              <a:ahLst/>
              <a:cxnLst/>
              <a:rect r="r" b="b" t="t" l="l"/>
              <a:pathLst>
                <a:path h="1470932" w="1860632">
                  <a:moveTo>
                    <a:pt x="0" y="0"/>
                  </a:moveTo>
                  <a:lnTo>
                    <a:pt x="1860632" y="0"/>
                  </a:lnTo>
                  <a:lnTo>
                    <a:pt x="1860632" y="1470932"/>
                  </a:lnTo>
                  <a:lnTo>
                    <a:pt x="0" y="1470932"/>
                  </a:lnTo>
                  <a:close/>
                </a:path>
              </a:pathLst>
            </a:custGeom>
            <a:solidFill>
              <a:srgbClr val="000000">
                <a:alpha val="0"/>
              </a:srgbClr>
            </a:solidFill>
            <a:ln w="38100" cap="sq">
              <a:solidFill>
                <a:srgbClr val="000000"/>
              </a:solidFill>
              <a:prstDash val="solid"/>
              <a:miter/>
            </a:ln>
          </p:spPr>
        </p:sp>
        <p:sp>
          <p:nvSpPr>
            <p:cNvPr name="TextBox 16" id="16"/>
            <p:cNvSpPr txBox="true"/>
            <p:nvPr/>
          </p:nvSpPr>
          <p:spPr>
            <a:xfrm>
              <a:off x="0" y="-19050"/>
              <a:ext cx="1860632" cy="1489982"/>
            </a:xfrm>
            <a:prstGeom prst="rect">
              <a:avLst/>
            </a:prstGeom>
          </p:spPr>
          <p:txBody>
            <a:bodyPr anchor="ctr" rtlCol="false" tIns="50800" lIns="50800" bIns="50800" rIns="50800"/>
            <a:lstStyle/>
            <a:p>
              <a:pPr algn="ctr">
                <a:lnSpc>
                  <a:spcPts val="2859"/>
                </a:lnSpc>
              </a:pPr>
            </a:p>
          </p:txBody>
        </p:sp>
      </p:grpSp>
      <p:sp>
        <p:nvSpPr>
          <p:cNvPr name="Freeform 17" id="17"/>
          <p:cNvSpPr/>
          <p:nvPr/>
        </p:nvSpPr>
        <p:spPr>
          <a:xfrm flipH="false" flipV="false" rot="0">
            <a:off x="10452974" y="3083427"/>
            <a:ext cx="6933852" cy="7394212"/>
          </a:xfrm>
          <a:custGeom>
            <a:avLst/>
            <a:gdLst/>
            <a:ahLst/>
            <a:cxnLst/>
            <a:rect r="r" b="b" t="t" l="l"/>
            <a:pathLst>
              <a:path h="7394212" w="6933852">
                <a:moveTo>
                  <a:pt x="0" y="0"/>
                </a:moveTo>
                <a:lnTo>
                  <a:pt x="6933852" y="0"/>
                </a:lnTo>
                <a:lnTo>
                  <a:pt x="6933852" y="7394212"/>
                </a:lnTo>
                <a:lnTo>
                  <a:pt x="0" y="7394212"/>
                </a:lnTo>
                <a:lnTo>
                  <a:pt x="0" y="0"/>
                </a:lnTo>
                <a:close/>
              </a:path>
            </a:pathLst>
          </a:custGeom>
          <a:blipFill>
            <a:blip r:embed="rId8"/>
            <a:stretch>
              <a:fillRect l="0" t="-1416" r="0" b="-4435"/>
            </a:stretch>
          </a:blipFill>
        </p:spPr>
      </p:sp>
      <p:sp>
        <p:nvSpPr>
          <p:cNvPr name="TextBox 18" id="18"/>
          <p:cNvSpPr txBox="true"/>
          <p:nvPr/>
        </p:nvSpPr>
        <p:spPr>
          <a:xfrm rot="0">
            <a:off x="3690980" y="287052"/>
            <a:ext cx="10906040" cy="1349947"/>
          </a:xfrm>
          <a:prstGeom prst="rect">
            <a:avLst/>
          </a:prstGeom>
        </p:spPr>
        <p:txBody>
          <a:bodyPr anchor="t" rtlCol="false" tIns="0" lIns="0" bIns="0" rIns="0">
            <a:spAutoFit/>
          </a:bodyPr>
          <a:lstStyle/>
          <a:p>
            <a:pPr algn="ctr">
              <a:lnSpc>
                <a:spcPts val="11082"/>
              </a:lnSpc>
            </a:pPr>
            <a:r>
              <a:rPr lang="en-US" sz="8030" spc="786">
                <a:solidFill>
                  <a:srgbClr val="FFFFFF"/>
                </a:solidFill>
                <a:latin typeface="Oswald Bold"/>
              </a:rPr>
              <a:t>LANGKAH-LANGKAH</a:t>
            </a:r>
          </a:p>
        </p:txBody>
      </p:sp>
      <p:sp>
        <p:nvSpPr>
          <p:cNvPr name="TextBox 19" id="19"/>
          <p:cNvSpPr txBox="true"/>
          <p:nvPr/>
        </p:nvSpPr>
        <p:spPr>
          <a:xfrm rot="0">
            <a:off x="1125560" y="2533374"/>
            <a:ext cx="8390852" cy="6590965"/>
          </a:xfrm>
          <a:prstGeom prst="rect">
            <a:avLst/>
          </a:prstGeom>
        </p:spPr>
        <p:txBody>
          <a:bodyPr anchor="t" rtlCol="false" tIns="0" lIns="0" bIns="0" rIns="0">
            <a:spAutoFit/>
          </a:bodyPr>
          <a:lstStyle/>
          <a:p>
            <a:pPr algn="just">
              <a:lnSpc>
                <a:spcPts val="2320"/>
              </a:lnSpc>
            </a:pPr>
            <a:r>
              <a:rPr lang="en-US" sz="1681" spc="164">
                <a:solidFill>
                  <a:srgbClr val="231F20"/>
                </a:solidFill>
                <a:latin typeface="Poppins"/>
              </a:rPr>
              <a:t>Fungsi `load_data` di atas bertujuan untuk memuat data yang akan digunakan dalam pelatihan dan evaluasi model. Data terbagi menjadi dua set: set pelatihan dengan 14,034 gambar dan set evaluasi dengan 3,000 gambar. Fungsi ini mengambil data dari dua direktori yang diberikan dalam variabel `datasets`, yaitu `../seg_train/seg_train` untuk set pelatihan dan `../seg_test/seg_test` untuk set evaluasi.</a:t>
            </a:r>
          </a:p>
          <a:p>
            <a:pPr algn="just">
              <a:lnSpc>
                <a:spcPts val="2320"/>
              </a:lnSpc>
            </a:pPr>
          </a:p>
          <a:p>
            <a:pPr algn="just">
              <a:lnSpc>
                <a:spcPts val="2320"/>
              </a:lnSpc>
            </a:pPr>
            <a:r>
              <a:rPr lang="en-US" sz="1681" spc="164">
                <a:solidFill>
                  <a:srgbClr val="231F20"/>
                </a:solidFill>
                <a:latin typeface="Poppins"/>
              </a:rPr>
              <a:t>Selanjutnya, fungsi melakukan iterasi melalui setiap folder yang sesuai dengan kategori (misalnya, 'mountain', 'forest') dalam setiap direktori. Setiap gambar di dalam folder diambil satu per satu. Untuk setiap gambar, path gambar dihasilkan dan digunakan untuk membaca, mengubah format warna ke RGB, dan mengubah ukuran gambar sesuai dengan `IMAGE_SIZE`. Gambar dan labelnya kemudian ditambahkan ke dua array terpisah, yaitu `images` dan `labels`.</a:t>
            </a:r>
          </a:p>
          <a:p>
            <a:pPr algn="just">
              <a:lnSpc>
                <a:spcPts val="2320"/>
              </a:lnSpc>
            </a:pPr>
          </a:p>
          <a:p>
            <a:pPr algn="just">
              <a:lnSpc>
                <a:spcPts val="2320"/>
              </a:lnSpc>
            </a:pPr>
            <a:r>
              <a:rPr lang="en-US" sz="1681" spc="164">
                <a:solidFill>
                  <a:srgbClr val="231F20"/>
                </a:solidFill>
                <a:latin typeface="Poppins"/>
              </a:rPr>
              <a:t>Setelah selesai mengumpulkan semua gambar dan label dari seluruh dataset, array `images` dan `labels` diubah menjadi array NumPy dengan tipe data yang sesuai. Seluruh data untuk set pelatihan dan set evaluasi dikembalikan sebagai keluaran dari fungsi. Dengan demikian, fungsi ini menyediakan data yang siap digunakan untuk pelatihan dan evaluasi model neural network.</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3407869">
            <a:off x="12052165" y="1118883"/>
            <a:ext cx="12471670" cy="5351480"/>
          </a:xfrm>
          <a:custGeom>
            <a:avLst/>
            <a:gdLst/>
            <a:ahLst/>
            <a:cxnLst/>
            <a:rect r="r" b="b" t="t" l="l"/>
            <a:pathLst>
              <a:path h="5351480" w="12471670">
                <a:moveTo>
                  <a:pt x="0" y="0"/>
                </a:moveTo>
                <a:lnTo>
                  <a:pt x="12471670" y="0"/>
                </a:lnTo>
                <a:lnTo>
                  <a:pt x="12471670" y="5351480"/>
                </a:lnTo>
                <a:lnTo>
                  <a:pt x="0" y="535148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3407869">
            <a:off x="-4696947" y="10150458"/>
            <a:ext cx="12471670" cy="5351480"/>
          </a:xfrm>
          <a:custGeom>
            <a:avLst/>
            <a:gdLst/>
            <a:ahLst/>
            <a:cxnLst/>
            <a:rect r="r" b="b" t="t" l="l"/>
            <a:pathLst>
              <a:path h="5351480" w="12471670">
                <a:moveTo>
                  <a:pt x="0" y="0"/>
                </a:moveTo>
                <a:lnTo>
                  <a:pt x="12471670" y="0"/>
                </a:lnTo>
                <a:lnTo>
                  <a:pt x="12471670" y="5351480"/>
                </a:lnTo>
                <a:lnTo>
                  <a:pt x="0" y="535148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5" id="5"/>
          <p:cNvGrpSpPr/>
          <p:nvPr/>
        </p:nvGrpSpPr>
        <p:grpSpPr>
          <a:xfrm rot="0">
            <a:off x="0" y="0"/>
            <a:ext cx="18288000" cy="1973934"/>
            <a:chOff x="0" y="0"/>
            <a:chExt cx="4816593" cy="519884"/>
          </a:xfrm>
        </p:grpSpPr>
        <p:sp>
          <p:nvSpPr>
            <p:cNvPr name="Freeform 6" id="6"/>
            <p:cNvSpPr/>
            <p:nvPr/>
          </p:nvSpPr>
          <p:spPr>
            <a:xfrm flipH="false" flipV="false" rot="0">
              <a:off x="0" y="0"/>
              <a:ext cx="4816592" cy="519884"/>
            </a:xfrm>
            <a:custGeom>
              <a:avLst/>
              <a:gdLst/>
              <a:ahLst/>
              <a:cxnLst/>
              <a:rect r="r" b="b" t="t" l="l"/>
              <a:pathLst>
                <a:path h="519884" w="4816592">
                  <a:moveTo>
                    <a:pt x="0" y="0"/>
                  </a:moveTo>
                  <a:lnTo>
                    <a:pt x="4816592" y="0"/>
                  </a:lnTo>
                  <a:lnTo>
                    <a:pt x="4816592" y="519884"/>
                  </a:lnTo>
                  <a:lnTo>
                    <a:pt x="0" y="519884"/>
                  </a:lnTo>
                  <a:close/>
                </a:path>
              </a:pathLst>
            </a:custGeom>
            <a:solidFill>
              <a:srgbClr val="1A1A1A"/>
            </a:solidFill>
          </p:spPr>
        </p:sp>
        <p:sp>
          <p:nvSpPr>
            <p:cNvPr name="TextBox 7" id="7"/>
            <p:cNvSpPr txBox="true"/>
            <p:nvPr/>
          </p:nvSpPr>
          <p:spPr>
            <a:xfrm>
              <a:off x="0" y="-19050"/>
              <a:ext cx="4816593" cy="538934"/>
            </a:xfrm>
            <a:prstGeom prst="rect">
              <a:avLst/>
            </a:prstGeom>
          </p:spPr>
          <p:txBody>
            <a:bodyPr anchor="ctr" rtlCol="false" tIns="50800" lIns="50800" bIns="50800" rIns="50800"/>
            <a:lstStyle/>
            <a:p>
              <a:pPr algn="ctr">
                <a:lnSpc>
                  <a:spcPts val="2859"/>
                </a:lnSpc>
              </a:pPr>
            </a:p>
          </p:txBody>
        </p:sp>
      </p:grpSp>
      <p:sp>
        <p:nvSpPr>
          <p:cNvPr name="Freeform 8" id="8"/>
          <p:cNvSpPr/>
          <p:nvPr/>
        </p:nvSpPr>
        <p:spPr>
          <a:xfrm flipH="false" flipV="false" rot="0">
            <a:off x="13451022" y="-4729397"/>
            <a:ext cx="7616557" cy="7815497"/>
          </a:xfrm>
          <a:custGeom>
            <a:avLst/>
            <a:gdLst/>
            <a:ahLst/>
            <a:cxnLst/>
            <a:rect r="r" b="b" t="t" l="l"/>
            <a:pathLst>
              <a:path h="7815497" w="7616557">
                <a:moveTo>
                  <a:pt x="0" y="0"/>
                </a:moveTo>
                <a:lnTo>
                  <a:pt x="7616556" y="0"/>
                </a:lnTo>
                <a:lnTo>
                  <a:pt x="7616556" y="7815497"/>
                </a:lnTo>
                <a:lnTo>
                  <a:pt x="0" y="781549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0">
            <a:off x="-2851369" y="-3442596"/>
            <a:ext cx="6709932" cy="6885191"/>
          </a:xfrm>
          <a:custGeom>
            <a:avLst/>
            <a:gdLst/>
            <a:ahLst/>
            <a:cxnLst/>
            <a:rect r="r" b="b" t="t" l="l"/>
            <a:pathLst>
              <a:path h="6885191" w="6709932">
                <a:moveTo>
                  <a:pt x="0" y="0"/>
                </a:moveTo>
                <a:lnTo>
                  <a:pt x="6709932" y="0"/>
                </a:lnTo>
                <a:lnTo>
                  <a:pt x="6709932" y="6885192"/>
                </a:lnTo>
                <a:lnTo>
                  <a:pt x="0" y="688519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10" id="10"/>
          <p:cNvGrpSpPr/>
          <p:nvPr/>
        </p:nvGrpSpPr>
        <p:grpSpPr>
          <a:xfrm rot="0">
            <a:off x="5189503" y="2076014"/>
            <a:ext cx="6930580" cy="1010086"/>
            <a:chOff x="0" y="0"/>
            <a:chExt cx="1825338" cy="266031"/>
          </a:xfrm>
        </p:grpSpPr>
        <p:sp>
          <p:nvSpPr>
            <p:cNvPr name="Freeform 11" id="11"/>
            <p:cNvSpPr/>
            <p:nvPr/>
          </p:nvSpPr>
          <p:spPr>
            <a:xfrm flipH="false" flipV="false" rot="0">
              <a:off x="0" y="0"/>
              <a:ext cx="1825338" cy="266031"/>
            </a:xfrm>
            <a:custGeom>
              <a:avLst/>
              <a:gdLst/>
              <a:ahLst/>
              <a:cxnLst/>
              <a:rect r="r" b="b" t="t" l="l"/>
              <a:pathLst>
                <a:path h="266031" w="1825338">
                  <a:moveTo>
                    <a:pt x="0" y="0"/>
                  </a:moveTo>
                  <a:lnTo>
                    <a:pt x="1825338" y="0"/>
                  </a:lnTo>
                  <a:lnTo>
                    <a:pt x="1825338" y="266031"/>
                  </a:lnTo>
                  <a:lnTo>
                    <a:pt x="0" y="266031"/>
                  </a:lnTo>
                  <a:close/>
                </a:path>
              </a:pathLst>
            </a:custGeom>
            <a:solidFill>
              <a:srgbClr val="1A1A1A"/>
            </a:solidFill>
          </p:spPr>
        </p:sp>
        <p:sp>
          <p:nvSpPr>
            <p:cNvPr name="TextBox 12" id="12"/>
            <p:cNvSpPr txBox="true"/>
            <p:nvPr/>
          </p:nvSpPr>
          <p:spPr>
            <a:xfrm>
              <a:off x="0" y="-57150"/>
              <a:ext cx="1825338" cy="323181"/>
            </a:xfrm>
            <a:prstGeom prst="rect">
              <a:avLst/>
            </a:prstGeom>
          </p:spPr>
          <p:txBody>
            <a:bodyPr anchor="ctr" rtlCol="false" tIns="50800" lIns="50800" bIns="50800" rIns="50800"/>
            <a:lstStyle/>
            <a:p>
              <a:pPr algn="ctr" marL="0" indent="0" lvl="0">
                <a:lnSpc>
                  <a:spcPts val="4114"/>
                </a:lnSpc>
                <a:spcBef>
                  <a:spcPct val="0"/>
                </a:spcBef>
              </a:pPr>
              <a:r>
                <a:rPr lang="en-US" sz="2981" spc="29">
                  <a:solidFill>
                    <a:srgbClr val="FFFFFF"/>
                  </a:solidFill>
                  <a:latin typeface="DM Sans Italics"/>
                </a:rPr>
                <a:t>BUILD THE MODEL</a:t>
              </a:r>
            </a:p>
          </p:txBody>
        </p:sp>
      </p:grpSp>
      <p:sp>
        <p:nvSpPr>
          <p:cNvPr name="TextBox 13" id="13"/>
          <p:cNvSpPr txBox="true"/>
          <p:nvPr/>
        </p:nvSpPr>
        <p:spPr>
          <a:xfrm rot="0">
            <a:off x="3690980" y="287052"/>
            <a:ext cx="10906040" cy="1349947"/>
          </a:xfrm>
          <a:prstGeom prst="rect">
            <a:avLst/>
          </a:prstGeom>
        </p:spPr>
        <p:txBody>
          <a:bodyPr anchor="t" rtlCol="false" tIns="0" lIns="0" bIns="0" rIns="0">
            <a:spAutoFit/>
          </a:bodyPr>
          <a:lstStyle/>
          <a:p>
            <a:pPr algn="ctr">
              <a:lnSpc>
                <a:spcPts val="11082"/>
              </a:lnSpc>
            </a:pPr>
            <a:r>
              <a:rPr lang="en-US" sz="8030" spc="786">
                <a:solidFill>
                  <a:srgbClr val="FFFFFF"/>
                </a:solidFill>
                <a:latin typeface="Oswald Bold"/>
              </a:rPr>
              <a:t>LANGKAH-LANGKAH</a:t>
            </a:r>
          </a:p>
        </p:txBody>
      </p:sp>
      <p:sp>
        <p:nvSpPr>
          <p:cNvPr name="Freeform 14" id="14"/>
          <p:cNvSpPr/>
          <p:nvPr/>
        </p:nvSpPr>
        <p:spPr>
          <a:xfrm flipH="false" flipV="false" rot="0">
            <a:off x="3152957" y="3065369"/>
            <a:ext cx="11003671" cy="3805443"/>
          </a:xfrm>
          <a:custGeom>
            <a:avLst/>
            <a:gdLst/>
            <a:ahLst/>
            <a:cxnLst/>
            <a:rect r="r" b="b" t="t" l="l"/>
            <a:pathLst>
              <a:path h="3805443" w="11003671">
                <a:moveTo>
                  <a:pt x="0" y="0"/>
                </a:moveTo>
                <a:lnTo>
                  <a:pt x="11003671" y="0"/>
                </a:lnTo>
                <a:lnTo>
                  <a:pt x="11003671" y="3805442"/>
                </a:lnTo>
                <a:lnTo>
                  <a:pt x="0" y="3805442"/>
                </a:lnTo>
                <a:lnTo>
                  <a:pt x="0" y="0"/>
                </a:lnTo>
                <a:close/>
              </a:path>
            </a:pathLst>
          </a:custGeom>
          <a:blipFill>
            <a:blip r:embed="rId7"/>
            <a:stretch>
              <a:fillRect l="0" t="-10088" r="0" b="-8001"/>
            </a:stretch>
          </a:blipFill>
        </p:spPr>
      </p:sp>
      <p:grpSp>
        <p:nvGrpSpPr>
          <p:cNvPr name="Group 15" id="15"/>
          <p:cNvGrpSpPr/>
          <p:nvPr/>
        </p:nvGrpSpPr>
        <p:grpSpPr>
          <a:xfrm rot="0">
            <a:off x="4282145" y="7007448"/>
            <a:ext cx="9034431" cy="2808103"/>
            <a:chOff x="0" y="0"/>
            <a:chExt cx="1744696" cy="542290"/>
          </a:xfrm>
        </p:grpSpPr>
        <p:sp>
          <p:nvSpPr>
            <p:cNvPr name="Freeform 16" id="16"/>
            <p:cNvSpPr/>
            <p:nvPr/>
          </p:nvSpPr>
          <p:spPr>
            <a:xfrm flipH="false" flipV="false" rot="0">
              <a:off x="0" y="0"/>
              <a:ext cx="1744696" cy="542290"/>
            </a:xfrm>
            <a:custGeom>
              <a:avLst/>
              <a:gdLst/>
              <a:ahLst/>
              <a:cxnLst/>
              <a:rect r="r" b="b" t="t" l="l"/>
              <a:pathLst>
                <a:path h="542290" w="1744696">
                  <a:moveTo>
                    <a:pt x="0" y="0"/>
                  </a:moveTo>
                  <a:lnTo>
                    <a:pt x="1744696" y="0"/>
                  </a:lnTo>
                  <a:lnTo>
                    <a:pt x="1744696" y="542290"/>
                  </a:lnTo>
                  <a:lnTo>
                    <a:pt x="0" y="542290"/>
                  </a:lnTo>
                  <a:close/>
                </a:path>
              </a:pathLst>
            </a:custGeom>
            <a:solidFill>
              <a:srgbClr val="000000">
                <a:alpha val="0"/>
              </a:srgbClr>
            </a:solidFill>
            <a:ln w="38100" cap="sq">
              <a:solidFill>
                <a:srgbClr val="000000"/>
              </a:solidFill>
              <a:prstDash val="solid"/>
              <a:miter/>
            </a:ln>
          </p:spPr>
        </p:sp>
        <p:sp>
          <p:nvSpPr>
            <p:cNvPr name="TextBox 17" id="17"/>
            <p:cNvSpPr txBox="true"/>
            <p:nvPr/>
          </p:nvSpPr>
          <p:spPr>
            <a:xfrm>
              <a:off x="0" y="-19050"/>
              <a:ext cx="1744696" cy="561340"/>
            </a:xfrm>
            <a:prstGeom prst="rect">
              <a:avLst/>
            </a:prstGeom>
          </p:spPr>
          <p:txBody>
            <a:bodyPr anchor="ctr" rtlCol="false" tIns="50800" lIns="50800" bIns="50800" rIns="50800"/>
            <a:lstStyle/>
            <a:p>
              <a:pPr algn="ctr">
                <a:lnSpc>
                  <a:spcPts val="2859"/>
                </a:lnSpc>
              </a:pPr>
            </a:p>
          </p:txBody>
        </p:sp>
      </p:grpSp>
      <p:sp>
        <p:nvSpPr>
          <p:cNvPr name="TextBox 18" id="18"/>
          <p:cNvSpPr txBox="true"/>
          <p:nvPr/>
        </p:nvSpPr>
        <p:spPr>
          <a:xfrm rot="0">
            <a:off x="5044935" y="7115510"/>
            <a:ext cx="7219716" cy="2700041"/>
          </a:xfrm>
          <a:prstGeom prst="rect">
            <a:avLst/>
          </a:prstGeom>
        </p:spPr>
        <p:txBody>
          <a:bodyPr anchor="t" rtlCol="false" tIns="0" lIns="0" bIns="0" rIns="0">
            <a:spAutoFit/>
          </a:bodyPr>
          <a:lstStyle/>
          <a:p>
            <a:pPr algn="just">
              <a:lnSpc>
                <a:spcPts val="1996"/>
              </a:lnSpc>
            </a:pPr>
            <a:r>
              <a:rPr lang="en-US" sz="1446" spc="141">
                <a:solidFill>
                  <a:srgbClr val="231F20"/>
                </a:solidFill>
                <a:latin typeface="Poppins"/>
              </a:rPr>
              <a:t>Model ini terdiri dari TIGA blok Convolutional Layers yang diikuti oleh MaxPooling Layers untuk ekstraksi fitur dari gambar. Kemudian, output dari Convolutional Layers diubah menjadi 1D array menggunakan Flatten Layer, dan hasilnya diteruskan ke dua Fully Connected Layers. </a:t>
            </a:r>
          </a:p>
          <a:p>
            <a:pPr algn="just">
              <a:lnSpc>
                <a:spcPts val="1996"/>
              </a:lnSpc>
            </a:pPr>
          </a:p>
          <a:p>
            <a:pPr algn="just">
              <a:lnSpc>
                <a:spcPts val="1996"/>
              </a:lnSpc>
            </a:pPr>
            <a:r>
              <a:rPr lang="en-US" sz="1446" spc="141">
                <a:solidFill>
                  <a:srgbClr val="231F20"/>
                </a:solidFill>
                <a:latin typeface="Poppins"/>
              </a:rPr>
              <a:t>Output Layer menggunakan fungsi softmax untuk melakukan klasifikasi pada tiga kelas ('Bangunan', 'Gunung', dan 'Laut'). Model ini dirancang untuk tugas klasifikasi gambar dengan input gambar berukuran 150x150 piksel dan tiga channel warna (RGB).</a:t>
            </a:r>
          </a:p>
          <a:p>
            <a:pPr algn="just">
              <a:lnSpc>
                <a:spcPts val="1996"/>
              </a:lnSpc>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0">
            <a:off x="5429791" y="7617197"/>
            <a:ext cx="7673056" cy="7673056"/>
          </a:xfrm>
          <a:custGeom>
            <a:avLst/>
            <a:gdLst/>
            <a:ahLst/>
            <a:cxnLst/>
            <a:rect r="r" b="b" t="t" l="l"/>
            <a:pathLst>
              <a:path h="7673056" w="7673056">
                <a:moveTo>
                  <a:pt x="0" y="0"/>
                </a:moveTo>
                <a:lnTo>
                  <a:pt x="7673056" y="0"/>
                </a:lnTo>
                <a:lnTo>
                  <a:pt x="7673056" y="7673056"/>
                </a:lnTo>
                <a:lnTo>
                  <a:pt x="0" y="767305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8024816" y="6269122"/>
            <a:ext cx="2238367" cy="2238367"/>
          </a:xfrm>
          <a:custGeom>
            <a:avLst/>
            <a:gdLst/>
            <a:ahLst/>
            <a:cxnLst/>
            <a:rect r="r" b="b" t="t" l="l"/>
            <a:pathLst>
              <a:path h="2238367" w="2238367">
                <a:moveTo>
                  <a:pt x="0" y="0"/>
                </a:moveTo>
                <a:lnTo>
                  <a:pt x="2238368" y="0"/>
                </a:lnTo>
                <a:lnTo>
                  <a:pt x="2238368" y="2238368"/>
                </a:lnTo>
                <a:lnTo>
                  <a:pt x="0" y="223836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8663659" y="6862036"/>
            <a:ext cx="960682" cy="1052540"/>
          </a:xfrm>
          <a:custGeom>
            <a:avLst/>
            <a:gdLst/>
            <a:ahLst/>
            <a:cxnLst/>
            <a:rect r="r" b="b" t="t" l="l"/>
            <a:pathLst>
              <a:path h="1052540" w="960682">
                <a:moveTo>
                  <a:pt x="0" y="0"/>
                </a:moveTo>
                <a:lnTo>
                  <a:pt x="960682" y="0"/>
                </a:lnTo>
                <a:lnTo>
                  <a:pt x="960682" y="1052540"/>
                </a:lnTo>
                <a:lnTo>
                  <a:pt x="0" y="105254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11661853" y="8322050"/>
            <a:ext cx="2238367" cy="2238367"/>
          </a:xfrm>
          <a:custGeom>
            <a:avLst/>
            <a:gdLst/>
            <a:ahLst/>
            <a:cxnLst/>
            <a:rect r="r" b="b" t="t" l="l"/>
            <a:pathLst>
              <a:path h="2238367" w="2238367">
                <a:moveTo>
                  <a:pt x="0" y="0"/>
                </a:moveTo>
                <a:lnTo>
                  <a:pt x="2238367" y="0"/>
                </a:lnTo>
                <a:lnTo>
                  <a:pt x="2238367" y="2238367"/>
                </a:lnTo>
                <a:lnTo>
                  <a:pt x="0" y="223836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4632418" y="8322050"/>
            <a:ext cx="2238367" cy="2238367"/>
          </a:xfrm>
          <a:custGeom>
            <a:avLst/>
            <a:gdLst/>
            <a:ahLst/>
            <a:cxnLst/>
            <a:rect r="r" b="b" t="t" l="l"/>
            <a:pathLst>
              <a:path h="2238367" w="2238367">
                <a:moveTo>
                  <a:pt x="0" y="0"/>
                </a:moveTo>
                <a:lnTo>
                  <a:pt x="2238367" y="0"/>
                </a:lnTo>
                <a:lnTo>
                  <a:pt x="2238367" y="2238367"/>
                </a:lnTo>
                <a:lnTo>
                  <a:pt x="0" y="223836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5117255" y="8835721"/>
            <a:ext cx="1268693" cy="1211025"/>
          </a:xfrm>
          <a:custGeom>
            <a:avLst/>
            <a:gdLst/>
            <a:ahLst/>
            <a:cxnLst/>
            <a:rect r="r" b="b" t="t" l="l"/>
            <a:pathLst>
              <a:path h="1211025" w="1268693">
                <a:moveTo>
                  <a:pt x="0" y="0"/>
                </a:moveTo>
                <a:lnTo>
                  <a:pt x="1268693" y="0"/>
                </a:lnTo>
                <a:lnTo>
                  <a:pt x="1268693" y="1211025"/>
                </a:lnTo>
                <a:lnTo>
                  <a:pt x="0" y="1211025"/>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9" id="9"/>
          <p:cNvSpPr/>
          <p:nvPr/>
        </p:nvSpPr>
        <p:spPr>
          <a:xfrm flipH="false" flipV="false" rot="0">
            <a:off x="12228634" y="8507490"/>
            <a:ext cx="1104804" cy="1121111"/>
          </a:xfrm>
          <a:custGeom>
            <a:avLst/>
            <a:gdLst/>
            <a:ahLst/>
            <a:cxnLst/>
            <a:rect r="r" b="b" t="t" l="l"/>
            <a:pathLst>
              <a:path h="1121111" w="1104804">
                <a:moveTo>
                  <a:pt x="0" y="0"/>
                </a:moveTo>
                <a:lnTo>
                  <a:pt x="1104805" y="0"/>
                </a:lnTo>
                <a:lnTo>
                  <a:pt x="1104805" y="1121111"/>
                </a:lnTo>
                <a:lnTo>
                  <a:pt x="0" y="1121111"/>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grpSp>
        <p:nvGrpSpPr>
          <p:cNvPr name="Group 10" id="10"/>
          <p:cNvGrpSpPr/>
          <p:nvPr/>
        </p:nvGrpSpPr>
        <p:grpSpPr>
          <a:xfrm rot="0">
            <a:off x="1774426" y="3206190"/>
            <a:ext cx="3474003" cy="1151098"/>
            <a:chOff x="0" y="0"/>
            <a:chExt cx="914964" cy="303170"/>
          </a:xfrm>
        </p:grpSpPr>
        <p:sp>
          <p:nvSpPr>
            <p:cNvPr name="Freeform 11" id="11"/>
            <p:cNvSpPr/>
            <p:nvPr/>
          </p:nvSpPr>
          <p:spPr>
            <a:xfrm flipH="false" flipV="false" rot="0">
              <a:off x="0" y="0"/>
              <a:ext cx="914964" cy="303170"/>
            </a:xfrm>
            <a:custGeom>
              <a:avLst/>
              <a:gdLst/>
              <a:ahLst/>
              <a:cxnLst/>
              <a:rect r="r" b="b" t="t" l="l"/>
              <a:pathLst>
                <a:path h="303170" w="914964">
                  <a:moveTo>
                    <a:pt x="0" y="0"/>
                  </a:moveTo>
                  <a:lnTo>
                    <a:pt x="914964" y="0"/>
                  </a:lnTo>
                  <a:lnTo>
                    <a:pt x="914964" y="303170"/>
                  </a:lnTo>
                  <a:lnTo>
                    <a:pt x="0" y="303170"/>
                  </a:lnTo>
                  <a:close/>
                </a:path>
              </a:pathLst>
            </a:custGeom>
            <a:solidFill>
              <a:srgbClr val="1A1A1A"/>
            </a:solidFill>
          </p:spPr>
        </p:sp>
        <p:sp>
          <p:nvSpPr>
            <p:cNvPr name="TextBox 12" id="12"/>
            <p:cNvSpPr txBox="true"/>
            <p:nvPr/>
          </p:nvSpPr>
          <p:spPr>
            <a:xfrm>
              <a:off x="0" y="-57150"/>
              <a:ext cx="914964" cy="360320"/>
            </a:xfrm>
            <a:prstGeom prst="rect">
              <a:avLst/>
            </a:prstGeom>
          </p:spPr>
          <p:txBody>
            <a:bodyPr anchor="ctr" rtlCol="false" tIns="50800" lIns="50800" bIns="50800" rIns="50800"/>
            <a:lstStyle/>
            <a:p>
              <a:pPr algn="ctr" marL="0" indent="0" lvl="0">
                <a:lnSpc>
                  <a:spcPts val="4114"/>
                </a:lnSpc>
                <a:spcBef>
                  <a:spcPct val="0"/>
                </a:spcBef>
              </a:pPr>
              <a:r>
                <a:rPr lang="en-US" sz="2981" spc="29">
                  <a:solidFill>
                    <a:srgbClr val="FFFFFF"/>
                  </a:solidFill>
                  <a:latin typeface="DM Sans Bold"/>
                </a:rPr>
                <a:t>JARINGAN SARAF TIRUAN</a:t>
              </a:r>
            </a:p>
          </p:txBody>
        </p:sp>
      </p:grpSp>
      <p:sp>
        <p:nvSpPr>
          <p:cNvPr name="TextBox 13" id="13"/>
          <p:cNvSpPr txBox="true"/>
          <p:nvPr/>
        </p:nvSpPr>
        <p:spPr>
          <a:xfrm rot="0">
            <a:off x="2887170" y="1277407"/>
            <a:ext cx="11552977" cy="1166783"/>
          </a:xfrm>
          <a:prstGeom prst="rect">
            <a:avLst/>
          </a:prstGeom>
        </p:spPr>
        <p:txBody>
          <a:bodyPr anchor="t" rtlCol="false" tIns="0" lIns="0" bIns="0" rIns="0">
            <a:spAutoFit/>
          </a:bodyPr>
          <a:lstStyle/>
          <a:p>
            <a:pPr algn="ctr">
              <a:lnSpc>
                <a:spcPts val="9587"/>
              </a:lnSpc>
            </a:pPr>
            <a:r>
              <a:rPr lang="en-US" sz="6947" spc="368">
                <a:solidFill>
                  <a:srgbClr val="231F20"/>
                </a:solidFill>
                <a:latin typeface="Oswald Bold"/>
              </a:rPr>
              <a:t>IMAGE CLASSIFICATION</a:t>
            </a:r>
          </a:p>
        </p:txBody>
      </p:sp>
      <p:sp>
        <p:nvSpPr>
          <p:cNvPr name="TextBox 14" id="14"/>
          <p:cNvSpPr txBox="true"/>
          <p:nvPr/>
        </p:nvSpPr>
        <p:spPr>
          <a:xfrm rot="0">
            <a:off x="1633688" y="4589688"/>
            <a:ext cx="3755479" cy="3088673"/>
          </a:xfrm>
          <a:prstGeom prst="rect">
            <a:avLst/>
          </a:prstGeom>
        </p:spPr>
        <p:txBody>
          <a:bodyPr anchor="t" rtlCol="false" tIns="0" lIns="0" bIns="0" rIns="0">
            <a:spAutoFit/>
          </a:bodyPr>
          <a:lstStyle/>
          <a:p>
            <a:pPr algn="ctr" marL="0" indent="0" lvl="0">
              <a:lnSpc>
                <a:spcPts val="2501"/>
              </a:lnSpc>
              <a:spcBef>
                <a:spcPct val="0"/>
              </a:spcBef>
            </a:pPr>
            <a:r>
              <a:rPr lang="en-US" sz="1812" spc="177">
                <a:solidFill>
                  <a:srgbClr val="231F20"/>
                </a:solidFill>
                <a:latin typeface="DM Sans"/>
              </a:rPr>
              <a:t>CNN, atau Convolutional Neural Network, adalah jenis arsitektur jaringan saraf yang dirancang khusus untuk tugas pengolahan gambar dan citra. CNN memanfaatkan operasi konvolusi untuk mengekstraksi fitur-fitur penting dari data gambar.</a:t>
            </a:r>
            <a:r>
              <a:rPr lang="en-US" sz="1812" spc="177">
                <a:solidFill>
                  <a:srgbClr val="231F20"/>
                </a:solidFill>
                <a:latin typeface="DM Sans"/>
              </a:rPr>
              <a:t> </a:t>
            </a:r>
          </a:p>
        </p:txBody>
      </p:sp>
      <p:grpSp>
        <p:nvGrpSpPr>
          <p:cNvPr name="Group 15" id="15"/>
          <p:cNvGrpSpPr/>
          <p:nvPr/>
        </p:nvGrpSpPr>
        <p:grpSpPr>
          <a:xfrm rot="0">
            <a:off x="7283708" y="2851891"/>
            <a:ext cx="3474003" cy="647719"/>
            <a:chOff x="0" y="0"/>
            <a:chExt cx="914964" cy="170593"/>
          </a:xfrm>
        </p:grpSpPr>
        <p:sp>
          <p:nvSpPr>
            <p:cNvPr name="Freeform 16" id="16"/>
            <p:cNvSpPr/>
            <p:nvPr/>
          </p:nvSpPr>
          <p:spPr>
            <a:xfrm flipH="false" flipV="false" rot="0">
              <a:off x="0" y="0"/>
              <a:ext cx="914964" cy="170593"/>
            </a:xfrm>
            <a:custGeom>
              <a:avLst/>
              <a:gdLst/>
              <a:ahLst/>
              <a:cxnLst/>
              <a:rect r="r" b="b" t="t" l="l"/>
              <a:pathLst>
                <a:path h="170593" w="914964">
                  <a:moveTo>
                    <a:pt x="0" y="0"/>
                  </a:moveTo>
                  <a:lnTo>
                    <a:pt x="914964" y="0"/>
                  </a:lnTo>
                  <a:lnTo>
                    <a:pt x="914964" y="170593"/>
                  </a:lnTo>
                  <a:lnTo>
                    <a:pt x="0" y="170593"/>
                  </a:lnTo>
                  <a:close/>
                </a:path>
              </a:pathLst>
            </a:custGeom>
            <a:solidFill>
              <a:srgbClr val="1A1A1A"/>
            </a:solidFill>
          </p:spPr>
        </p:sp>
        <p:sp>
          <p:nvSpPr>
            <p:cNvPr name="TextBox 17" id="17"/>
            <p:cNvSpPr txBox="true"/>
            <p:nvPr/>
          </p:nvSpPr>
          <p:spPr>
            <a:xfrm>
              <a:off x="0" y="-57150"/>
              <a:ext cx="914964" cy="227743"/>
            </a:xfrm>
            <a:prstGeom prst="rect">
              <a:avLst/>
            </a:prstGeom>
          </p:spPr>
          <p:txBody>
            <a:bodyPr anchor="ctr" rtlCol="false" tIns="50800" lIns="50800" bIns="50800" rIns="50800"/>
            <a:lstStyle/>
            <a:p>
              <a:pPr algn="ctr" marL="0" indent="0" lvl="0">
                <a:lnSpc>
                  <a:spcPts val="4114"/>
                </a:lnSpc>
                <a:spcBef>
                  <a:spcPct val="0"/>
                </a:spcBef>
              </a:pPr>
              <a:r>
                <a:rPr lang="en-US" sz="2981" spc="29">
                  <a:solidFill>
                    <a:srgbClr val="FFFFFF"/>
                  </a:solidFill>
                  <a:latin typeface="DM Sans Bold"/>
                </a:rPr>
                <a:t>JENIS OPTIMASI</a:t>
              </a:r>
            </a:p>
          </p:txBody>
        </p:sp>
      </p:grpSp>
      <p:sp>
        <p:nvSpPr>
          <p:cNvPr name="TextBox 18" id="18"/>
          <p:cNvSpPr txBox="true"/>
          <p:nvPr/>
        </p:nvSpPr>
        <p:spPr>
          <a:xfrm rot="0">
            <a:off x="5945238" y="3336612"/>
            <a:ext cx="6642161" cy="2735342"/>
          </a:xfrm>
          <a:prstGeom prst="rect">
            <a:avLst/>
          </a:prstGeom>
        </p:spPr>
        <p:txBody>
          <a:bodyPr anchor="t" rtlCol="false" tIns="0" lIns="0" bIns="0" rIns="0">
            <a:spAutoFit/>
          </a:bodyPr>
          <a:lstStyle/>
          <a:p>
            <a:pPr algn="ctr">
              <a:lnSpc>
                <a:spcPts val="2774"/>
              </a:lnSpc>
            </a:pPr>
          </a:p>
          <a:p>
            <a:pPr algn="ctr" marL="0" indent="0" lvl="0">
              <a:lnSpc>
                <a:spcPts val="2774"/>
              </a:lnSpc>
              <a:spcBef>
                <a:spcPct val="0"/>
              </a:spcBef>
            </a:pPr>
            <a:r>
              <a:rPr lang="en-US" sz="2010" spc="197">
                <a:solidFill>
                  <a:srgbClr val="231F20"/>
                </a:solidFill>
                <a:latin typeface="DM Sans"/>
              </a:rPr>
              <a:t>Optimisasi yang diterapkan pada model ini menggunakan algoritma Adam. Adam menggabungkan momentum dan RMSprop untuk mempercepat pelatihan model dengan menyesuaikan laju pembelajaran secara adaptif untuk setiap parameter, mengatasi kendala laju pembelajaran yang bervariasi.</a:t>
            </a:r>
          </a:p>
        </p:txBody>
      </p:sp>
      <p:grpSp>
        <p:nvGrpSpPr>
          <p:cNvPr name="Group 19" id="19"/>
          <p:cNvGrpSpPr/>
          <p:nvPr/>
        </p:nvGrpSpPr>
        <p:grpSpPr>
          <a:xfrm rot="0">
            <a:off x="14062477" y="2981747"/>
            <a:ext cx="3474003" cy="1151098"/>
            <a:chOff x="0" y="0"/>
            <a:chExt cx="914964" cy="303170"/>
          </a:xfrm>
        </p:grpSpPr>
        <p:sp>
          <p:nvSpPr>
            <p:cNvPr name="Freeform 20" id="20"/>
            <p:cNvSpPr/>
            <p:nvPr/>
          </p:nvSpPr>
          <p:spPr>
            <a:xfrm flipH="false" flipV="false" rot="0">
              <a:off x="0" y="0"/>
              <a:ext cx="914964" cy="303170"/>
            </a:xfrm>
            <a:custGeom>
              <a:avLst/>
              <a:gdLst/>
              <a:ahLst/>
              <a:cxnLst/>
              <a:rect r="r" b="b" t="t" l="l"/>
              <a:pathLst>
                <a:path h="303170" w="914964">
                  <a:moveTo>
                    <a:pt x="0" y="0"/>
                  </a:moveTo>
                  <a:lnTo>
                    <a:pt x="914964" y="0"/>
                  </a:lnTo>
                  <a:lnTo>
                    <a:pt x="914964" y="303170"/>
                  </a:lnTo>
                  <a:lnTo>
                    <a:pt x="0" y="303170"/>
                  </a:lnTo>
                  <a:close/>
                </a:path>
              </a:pathLst>
            </a:custGeom>
            <a:solidFill>
              <a:srgbClr val="1A1A1A"/>
            </a:solidFill>
          </p:spPr>
        </p:sp>
        <p:sp>
          <p:nvSpPr>
            <p:cNvPr name="TextBox 21" id="21"/>
            <p:cNvSpPr txBox="true"/>
            <p:nvPr/>
          </p:nvSpPr>
          <p:spPr>
            <a:xfrm>
              <a:off x="0" y="-57150"/>
              <a:ext cx="914964" cy="360320"/>
            </a:xfrm>
            <a:prstGeom prst="rect">
              <a:avLst/>
            </a:prstGeom>
          </p:spPr>
          <p:txBody>
            <a:bodyPr anchor="ctr" rtlCol="false" tIns="50800" lIns="50800" bIns="50800" rIns="50800"/>
            <a:lstStyle/>
            <a:p>
              <a:pPr algn="ctr" marL="0" indent="0" lvl="0">
                <a:lnSpc>
                  <a:spcPts val="4114"/>
                </a:lnSpc>
                <a:spcBef>
                  <a:spcPct val="0"/>
                </a:spcBef>
              </a:pPr>
              <a:r>
                <a:rPr lang="en-US" sz="2981" spc="29">
                  <a:solidFill>
                    <a:srgbClr val="FFFFFF"/>
                  </a:solidFill>
                  <a:latin typeface="DM Sans Bold"/>
                </a:rPr>
                <a:t>JENIS FUNGSI AKTIVASI</a:t>
              </a:r>
            </a:p>
          </p:txBody>
        </p:sp>
      </p:grpSp>
      <p:sp>
        <p:nvSpPr>
          <p:cNvPr name="TextBox 22" id="22"/>
          <p:cNvSpPr txBox="true"/>
          <p:nvPr/>
        </p:nvSpPr>
        <p:spPr>
          <a:xfrm rot="0">
            <a:off x="13762064" y="4011353"/>
            <a:ext cx="4074829" cy="5135642"/>
          </a:xfrm>
          <a:prstGeom prst="rect">
            <a:avLst/>
          </a:prstGeom>
        </p:spPr>
        <p:txBody>
          <a:bodyPr anchor="t" rtlCol="false" tIns="0" lIns="0" bIns="0" rIns="0">
            <a:spAutoFit/>
          </a:bodyPr>
          <a:lstStyle/>
          <a:p>
            <a:pPr algn="ctr">
              <a:lnSpc>
                <a:spcPts val="2774"/>
              </a:lnSpc>
            </a:pPr>
          </a:p>
          <a:p>
            <a:pPr algn="ctr" marL="0" indent="0" lvl="0">
              <a:lnSpc>
                <a:spcPts val="2774"/>
              </a:lnSpc>
              <a:spcBef>
                <a:spcPct val="0"/>
              </a:spcBef>
            </a:pPr>
            <a:r>
              <a:rPr lang="en-US" sz="2010" spc="197">
                <a:solidFill>
                  <a:srgbClr val="231F20"/>
                </a:solidFill>
                <a:latin typeface="DM Sans"/>
              </a:rPr>
              <a:t>Fungsi aktivasi yang digunakan dalam model ini adalah ReLU untuk lapisan tersembunyi, yang mengembalikan nilai nol untuk input negatif dan nilai input untuk input positif. Pada lapisan output, digunakan fungsi aktivasi softmax untuk mengubah nilai-nilai input menjadi distribusi probabilitas, sangat cocok untuk tugas klasifikasi multikelas.</a:t>
            </a:r>
          </a:p>
        </p:txBody>
      </p:sp>
      <p:sp>
        <p:nvSpPr>
          <p:cNvPr name="Freeform 23" id="23"/>
          <p:cNvSpPr/>
          <p:nvPr/>
        </p:nvSpPr>
        <p:spPr>
          <a:xfrm flipH="false" flipV="false" rot="0">
            <a:off x="14479722" y="-4833750"/>
            <a:ext cx="7616557" cy="7815497"/>
          </a:xfrm>
          <a:custGeom>
            <a:avLst/>
            <a:gdLst/>
            <a:ahLst/>
            <a:cxnLst/>
            <a:rect r="r" b="b" t="t" l="l"/>
            <a:pathLst>
              <a:path h="7815497" w="7616557">
                <a:moveTo>
                  <a:pt x="0" y="0"/>
                </a:moveTo>
                <a:lnTo>
                  <a:pt x="7616556" y="0"/>
                </a:lnTo>
                <a:lnTo>
                  <a:pt x="7616556" y="7815497"/>
                </a:lnTo>
                <a:lnTo>
                  <a:pt x="0" y="7815497"/>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24" id="24"/>
          <p:cNvSpPr/>
          <p:nvPr/>
        </p:nvSpPr>
        <p:spPr>
          <a:xfrm flipH="false" flipV="false" rot="-4176364">
            <a:off x="-4105129" y="6903426"/>
            <a:ext cx="7616557" cy="7815497"/>
          </a:xfrm>
          <a:custGeom>
            <a:avLst/>
            <a:gdLst/>
            <a:ahLst/>
            <a:cxnLst/>
            <a:rect r="r" b="b" t="t" l="l"/>
            <a:pathLst>
              <a:path h="7815497" w="7616557">
                <a:moveTo>
                  <a:pt x="0" y="0"/>
                </a:moveTo>
                <a:lnTo>
                  <a:pt x="7616556" y="0"/>
                </a:lnTo>
                <a:lnTo>
                  <a:pt x="7616556" y="7815496"/>
                </a:lnTo>
                <a:lnTo>
                  <a:pt x="0" y="7815496"/>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257863">
            <a:off x="-1350583" y="5688437"/>
            <a:ext cx="21273218" cy="9128145"/>
          </a:xfrm>
          <a:custGeom>
            <a:avLst/>
            <a:gdLst/>
            <a:ahLst/>
            <a:cxnLst/>
            <a:rect r="r" b="b" t="t" l="l"/>
            <a:pathLst>
              <a:path h="9128145" w="21273218">
                <a:moveTo>
                  <a:pt x="0" y="0"/>
                </a:moveTo>
                <a:lnTo>
                  <a:pt x="21273218" y="0"/>
                </a:lnTo>
                <a:lnTo>
                  <a:pt x="21273218" y="9128144"/>
                </a:lnTo>
                <a:lnTo>
                  <a:pt x="0" y="912814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1885510" y="8765585"/>
            <a:ext cx="4128022" cy="437161"/>
          </a:xfrm>
          <a:custGeom>
            <a:avLst/>
            <a:gdLst/>
            <a:ahLst/>
            <a:cxnLst/>
            <a:rect r="r" b="b" t="t" l="l"/>
            <a:pathLst>
              <a:path h="437161" w="4128022">
                <a:moveTo>
                  <a:pt x="0" y="0"/>
                </a:moveTo>
                <a:lnTo>
                  <a:pt x="4128022" y="0"/>
                </a:lnTo>
                <a:lnTo>
                  <a:pt x="4128022" y="437161"/>
                </a:lnTo>
                <a:lnTo>
                  <a:pt x="0" y="437161"/>
                </a:lnTo>
                <a:lnTo>
                  <a:pt x="0" y="0"/>
                </a:lnTo>
                <a:close/>
              </a:path>
            </a:pathLst>
          </a:custGeom>
          <a:blipFill>
            <a:blip r:embed="rId5"/>
            <a:stretch>
              <a:fillRect l="0" t="-86495" r="0" b="0"/>
            </a:stretch>
          </a:blipFill>
        </p:spPr>
      </p:sp>
      <p:grpSp>
        <p:nvGrpSpPr>
          <p:cNvPr name="Group 5" id="5"/>
          <p:cNvGrpSpPr/>
          <p:nvPr/>
        </p:nvGrpSpPr>
        <p:grpSpPr>
          <a:xfrm rot="0">
            <a:off x="11737872" y="2320444"/>
            <a:ext cx="4113179" cy="4087473"/>
            <a:chOff x="0" y="0"/>
            <a:chExt cx="1279723" cy="1271725"/>
          </a:xfrm>
        </p:grpSpPr>
        <p:sp>
          <p:nvSpPr>
            <p:cNvPr name="Freeform 6" id="6"/>
            <p:cNvSpPr/>
            <p:nvPr/>
          </p:nvSpPr>
          <p:spPr>
            <a:xfrm flipH="false" flipV="false" rot="0">
              <a:off x="0" y="0"/>
              <a:ext cx="1279723" cy="1271725"/>
            </a:xfrm>
            <a:custGeom>
              <a:avLst/>
              <a:gdLst/>
              <a:ahLst/>
              <a:cxnLst/>
              <a:rect r="r" b="b" t="t" l="l"/>
              <a:pathLst>
                <a:path h="1271725" w="1279723">
                  <a:moveTo>
                    <a:pt x="0" y="0"/>
                  </a:moveTo>
                  <a:lnTo>
                    <a:pt x="1279723" y="0"/>
                  </a:lnTo>
                  <a:lnTo>
                    <a:pt x="1279723" y="1271725"/>
                  </a:lnTo>
                  <a:lnTo>
                    <a:pt x="0" y="1271725"/>
                  </a:lnTo>
                  <a:close/>
                </a:path>
              </a:pathLst>
            </a:custGeom>
            <a:solidFill>
              <a:srgbClr val="1A1A1A"/>
            </a:solidFill>
          </p:spPr>
        </p:sp>
        <p:sp>
          <p:nvSpPr>
            <p:cNvPr name="TextBox 7" id="7"/>
            <p:cNvSpPr txBox="true"/>
            <p:nvPr/>
          </p:nvSpPr>
          <p:spPr>
            <a:xfrm>
              <a:off x="0" y="-57150"/>
              <a:ext cx="1279723" cy="1328875"/>
            </a:xfrm>
            <a:prstGeom prst="rect">
              <a:avLst/>
            </a:prstGeom>
          </p:spPr>
          <p:txBody>
            <a:bodyPr anchor="ctr" rtlCol="false" tIns="50800" lIns="50800" bIns="50800" rIns="50800"/>
            <a:lstStyle/>
            <a:p>
              <a:pPr algn="ctr" marL="0" indent="0" lvl="0">
                <a:lnSpc>
                  <a:spcPts val="4114"/>
                </a:lnSpc>
                <a:spcBef>
                  <a:spcPct val="0"/>
                </a:spcBef>
              </a:pPr>
            </a:p>
          </p:txBody>
        </p:sp>
      </p:grpSp>
      <p:sp>
        <p:nvSpPr>
          <p:cNvPr name="Freeform 8" id="8"/>
          <p:cNvSpPr/>
          <p:nvPr/>
        </p:nvSpPr>
        <p:spPr>
          <a:xfrm flipH="false" flipV="false" rot="0">
            <a:off x="7080191" y="8765585"/>
            <a:ext cx="4128022" cy="437161"/>
          </a:xfrm>
          <a:custGeom>
            <a:avLst/>
            <a:gdLst/>
            <a:ahLst/>
            <a:cxnLst/>
            <a:rect r="r" b="b" t="t" l="l"/>
            <a:pathLst>
              <a:path h="437161" w="4128022">
                <a:moveTo>
                  <a:pt x="0" y="0"/>
                </a:moveTo>
                <a:lnTo>
                  <a:pt x="4128021" y="0"/>
                </a:lnTo>
                <a:lnTo>
                  <a:pt x="4128021" y="437161"/>
                </a:lnTo>
                <a:lnTo>
                  <a:pt x="0" y="437161"/>
                </a:lnTo>
                <a:lnTo>
                  <a:pt x="0" y="0"/>
                </a:lnTo>
                <a:close/>
              </a:path>
            </a:pathLst>
          </a:custGeom>
          <a:blipFill>
            <a:blip r:embed="rId5"/>
            <a:stretch>
              <a:fillRect l="0" t="-86495" r="0" b="0"/>
            </a:stretch>
          </a:blipFill>
        </p:spPr>
      </p:sp>
      <p:grpSp>
        <p:nvGrpSpPr>
          <p:cNvPr name="Group 9" id="9"/>
          <p:cNvGrpSpPr/>
          <p:nvPr/>
        </p:nvGrpSpPr>
        <p:grpSpPr>
          <a:xfrm rot="0">
            <a:off x="6932552" y="2320444"/>
            <a:ext cx="4113179" cy="4087473"/>
            <a:chOff x="0" y="0"/>
            <a:chExt cx="1279723" cy="1271725"/>
          </a:xfrm>
        </p:grpSpPr>
        <p:sp>
          <p:nvSpPr>
            <p:cNvPr name="Freeform 10" id="10"/>
            <p:cNvSpPr/>
            <p:nvPr/>
          </p:nvSpPr>
          <p:spPr>
            <a:xfrm flipH="false" flipV="false" rot="0">
              <a:off x="0" y="0"/>
              <a:ext cx="1279723" cy="1271725"/>
            </a:xfrm>
            <a:custGeom>
              <a:avLst/>
              <a:gdLst/>
              <a:ahLst/>
              <a:cxnLst/>
              <a:rect r="r" b="b" t="t" l="l"/>
              <a:pathLst>
                <a:path h="1271725" w="1279723">
                  <a:moveTo>
                    <a:pt x="0" y="0"/>
                  </a:moveTo>
                  <a:lnTo>
                    <a:pt x="1279723" y="0"/>
                  </a:lnTo>
                  <a:lnTo>
                    <a:pt x="1279723" y="1271725"/>
                  </a:lnTo>
                  <a:lnTo>
                    <a:pt x="0" y="1271725"/>
                  </a:lnTo>
                  <a:close/>
                </a:path>
              </a:pathLst>
            </a:custGeom>
            <a:solidFill>
              <a:srgbClr val="1A1A1A"/>
            </a:solidFill>
          </p:spPr>
        </p:sp>
        <p:sp>
          <p:nvSpPr>
            <p:cNvPr name="TextBox 11" id="11"/>
            <p:cNvSpPr txBox="true"/>
            <p:nvPr/>
          </p:nvSpPr>
          <p:spPr>
            <a:xfrm>
              <a:off x="0" y="-57150"/>
              <a:ext cx="1279723" cy="1328875"/>
            </a:xfrm>
            <a:prstGeom prst="rect">
              <a:avLst/>
            </a:prstGeom>
          </p:spPr>
          <p:txBody>
            <a:bodyPr anchor="ctr" rtlCol="false" tIns="50800" lIns="50800" bIns="50800" rIns="50800"/>
            <a:lstStyle/>
            <a:p>
              <a:pPr algn="ctr" marL="0" indent="0" lvl="0">
                <a:lnSpc>
                  <a:spcPts val="4114"/>
                </a:lnSpc>
                <a:spcBef>
                  <a:spcPct val="0"/>
                </a:spcBef>
              </a:pPr>
            </a:p>
          </p:txBody>
        </p:sp>
      </p:grpSp>
      <p:sp>
        <p:nvSpPr>
          <p:cNvPr name="Freeform 12" id="12"/>
          <p:cNvSpPr/>
          <p:nvPr/>
        </p:nvSpPr>
        <p:spPr>
          <a:xfrm flipH="false" flipV="false" rot="0">
            <a:off x="2274468" y="8765585"/>
            <a:ext cx="4128022" cy="437161"/>
          </a:xfrm>
          <a:custGeom>
            <a:avLst/>
            <a:gdLst/>
            <a:ahLst/>
            <a:cxnLst/>
            <a:rect r="r" b="b" t="t" l="l"/>
            <a:pathLst>
              <a:path h="437161" w="4128022">
                <a:moveTo>
                  <a:pt x="0" y="0"/>
                </a:moveTo>
                <a:lnTo>
                  <a:pt x="4128022" y="0"/>
                </a:lnTo>
                <a:lnTo>
                  <a:pt x="4128022" y="437161"/>
                </a:lnTo>
                <a:lnTo>
                  <a:pt x="0" y="437161"/>
                </a:lnTo>
                <a:lnTo>
                  <a:pt x="0" y="0"/>
                </a:lnTo>
                <a:close/>
              </a:path>
            </a:pathLst>
          </a:custGeom>
          <a:blipFill>
            <a:blip r:embed="rId5"/>
            <a:stretch>
              <a:fillRect l="0" t="-86495" r="0" b="0"/>
            </a:stretch>
          </a:blipFill>
        </p:spPr>
      </p:sp>
      <p:grpSp>
        <p:nvGrpSpPr>
          <p:cNvPr name="Group 13" id="13"/>
          <p:cNvGrpSpPr/>
          <p:nvPr/>
        </p:nvGrpSpPr>
        <p:grpSpPr>
          <a:xfrm rot="0">
            <a:off x="2126830" y="2320444"/>
            <a:ext cx="4113179" cy="4087473"/>
            <a:chOff x="0" y="0"/>
            <a:chExt cx="1279723" cy="1271725"/>
          </a:xfrm>
        </p:grpSpPr>
        <p:sp>
          <p:nvSpPr>
            <p:cNvPr name="Freeform 14" id="14"/>
            <p:cNvSpPr/>
            <p:nvPr/>
          </p:nvSpPr>
          <p:spPr>
            <a:xfrm flipH="false" flipV="false" rot="0">
              <a:off x="0" y="0"/>
              <a:ext cx="1279723" cy="1271725"/>
            </a:xfrm>
            <a:custGeom>
              <a:avLst/>
              <a:gdLst/>
              <a:ahLst/>
              <a:cxnLst/>
              <a:rect r="r" b="b" t="t" l="l"/>
              <a:pathLst>
                <a:path h="1271725" w="1279723">
                  <a:moveTo>
                    <a:pt x="0" y="0"/>
                  </a:moveTo>
                  <a:lnTo>
                    <a:pt x="1279723" y="0"/>
                  </a:lnTo>
                  <a:lnTo>
                    <a:pt x="1279723" y="1271725"/>
                  </a:lnTo>
                  <a:lnTo>
                    <a:pt x="0" y="1271725"/>
                  </a:lnTo>
                  <a:close/>
                </a:path>
              </a:pathLst>
            </a:custGeom>
            <a:solidFill>
              <a:srgbClr val="1A1A1A"/>
            </a:solidFill>
          </p:spPr>
        </p:sp>
        <p:sp>
          <p:nvSpPr>
            <p:cNvPr name="TextBox 15" id="15"/>
            <p:cNvSpPr txBox="true"/>
            <p:nvPr/>
          </p:nvSpPr>
          <p:spPr>
            <a:xfrm>
              <a:off x="0" y="-57150"/>
              <a:ext cx="1279723" cy="1328875"/>
            </a:xfrm>
            <a:prstGeom prst="rect">
              <a:avLst/>
            </a:prstGeom>
          </p:spPr>
          <p:txBody>
            <a:bodyPr anchor="ctr" rtlCol="false" tIns="50800" lIns="50800" bIns="50800" rIns="50800"/>
            <a:lstStyle/>
            <a:p>
              <a:pPr algn="ctr" marL="0" indent="0" lvl="0">
                <a:lnSpc>
                  <a:spcPts val="4114"/>
                </a:lnSpc>
                <a:spcBef>
                  <a:spcPct val="0"/>
                </a:spcBef>
              </a:pPr>
            </a:p>
          </p:txBody>
        </p:sp>
      </p:grpSp>
      <p:grpSp>
        <p:nvGrpSpPr>
          <p:cNvPr name="Group 16" id="16"/>
          <p:cNvGrpSpPr/>
          <p:nvPr/>
        </p:nvGrpSpPr>
        <p:grpSpPr>
          <a:xfrm rot="0">
            <a:off x="3158835" y="1295860"/>
            <a:ext cx="2049168" cy="2049168"/>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A1A1A"/>
            </a:solidFill>
          </p:spPr>
        </p:sp>
        <p:sp>
          <p:nvSpPr>
            <p:cNvPr name="TextBox 18" id="18"/>
            <p:cNvSpPr txBox="true"/>
            <p:nvPr/>
          </p:nvSpPr>
          <p:spPr>
            <a:xfrm>
              <a:off x="76200" y="19050"/>
              <a:ext cx="660400" cy="717550"/>
            </a:xfrm>
            <a:prstGeom prst="rect">
              <a:avLst/>
            </a:prstGeom>
          </p:spPr>
          <p:txBody>
            <a:bodyPr anchor="ctr" rtlCol="false" tIns="50800" lIns="50800" bIns="50800" rIns="50800"/>
            <a:lstStyle/>
            <a:p>
              <a:pPr algn="ctr" marL="0" indent="0" lvl="0">
                <a:lnSpc>
                  <a:spcPts val="4114"/>
                </a:lnSpc>
                <a:spcBef>
                  <a:spcPct val="0"/>
                </a:spcBef>
              </a:pPr>
            </a:p>
          </p:txBody>
        </p:sp>
      </p:grpSp>
      <p:grpSp>
        <p:nvGrpSpPr>
          <p:cNvPr name="Group 19" id="19"/>
          <p:cNvGrpSpPr/>
          <p:nvPr/>
        </p:nvGrpSpPr>
        <p:grpSpPr>
          <a:xfrm rot="0">
            <a:off x="7957136" y="1295860"/>
            <a:ext cx="2049168" cy="2049168"/>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A1A1A"/>
            </a:solidFill>
          </p:spPr>
        </p:sp>
        <p:sp>
          <p:nvSpPr>
            <p:cNvPr name="TextBox 21" id="21"/>
            <p:cNvSpPr txBox="true"/>
            <p:nvPr/>
          </p:nvSpPr>
          <p:spPr>
            <a:xfrm>
              <a:off x="76200" y="19050"/>
              <a:ext cx="660400" cy="717550"/>
            </a:xfrm>
            <a:prstGeom prst="rect">
              <a:avLst/>
            </a:prstGeom>
          </p:spPr>
          <p:txBody>
            <a:bodyPr anchor="ctr" rtlCol="false" tIns="50800" lIns="50800" bIns="50800" rIns="50800"/>
            <a:lstStyle/>
            <a:p>
              <a:pPr algn="ctr" marL="0" indent="0" lvl="0">
                <a:lnSpc>
                  <a:spcPts val="4114"/>
                </a:lnSpc>
                <a:spcBef>
                  <a:spcPct val="0"/>
                </a:spcBef>
              </a:pPr>
            </a:p>
          </p:txBody>
        </p:sp>
      </p:grpSp>
      <p:grpSp>
        <p:nvGrpSpPr>
          <p:cNvPr name="Group 22" id="22"/>
          <p:cNvGrpSpPr/>
          <p:nvPr/>
        </p:nvGrpSpPr>
        <p:grpSpPr>
          <a:xfrm rot="0">
            <a:off x="12641423" y="1295860"/>
            <a:ext cx="2049168" cy="2923468"/>
            <a:chOff x="0" y="0"/>
            <a:chExt cx="812800" cy="1159590"/>
          </a:xfrm>
        </p:grpSpPr>
        <p:sp>
          <p:nvSpPr>
            <p:cNvPr name="Freeform 23" id="23"/>
            <p:cNvSpPr/>
            <p:nvPr/>
          </p:nvSpPr>
          <p:spPr>
            <a:xfrm flipH="false" flipV="false" rot="0">
              <a:off x="0" y="0"/>
              <a:ext cx="812800" cy="1159590"/>
            </a:xfrm>
            <a:custGeom>
              <a:avLst/>
              <a:gdLst/>
              <a:ahLst/>
              <a:cxnLst/>
              <a:rect r="r" b="b" t="t" l="l"/>
              <a:pathLst>
                <a:path h="1159590" w="812800">
                  <a:moveTo>
                    <a:pt x="406400" y="0"/>
                  </a:moveTo>
                  <a:cubicBezTo>
                    <a:pt x="181951" y="0"/>
                    <a:pt x="0" y="259583"/>
                    <a:pt x="0" y="579795"/>
                  </a:cubicBezTo>
                  <a:cubicBezTo>
                    <a:pt x="0" y="900007"/>
                    <a:pt x="181951" y="1159590"/>
                    <a:pt x="406400" y="1159590"/>
                  </a:cubicBezTo>
                  <a:cubicBezTo>
                    <a:pt x="630849" y="1159590"/>
                    <a:pt x="812800" y="900007"/>
                    <a:pt x="812800" y="579795"/>
                  </a:cubicBezTo>
                  <a:cubicBezTo>
                    <a:pt x="812800" y="259583"/>
                    <a:pt x="630849" y="0"/>
                    <a:pt x="406400" y="0"/>
                  </a:cubicBezTo>
                  <a:close/>
                </a:path>
              </a:pathLst>
            </a:custGeom>
            <a:solidFill>
              <a:srgbClr val="1A1A1A"/>
            </a:solidFill>
          </p:spPr>
        </p:sp>
        <p:sp>
          <p:nvSpPr>
            <p:cNvPr name="TextBox 24" id="24"/>
            <p:cNvSpPr txBox="true"/>
            <p:nvPr/>
          </p:nvSpPr>
          <p:spPr>
            <a:xfrm>
              <a:off x="76200" y="51562"/>
              <a:ext cx="660400" cy="999317"/>
            </a:xfrm>
            <a:prstGeom prst="rect">
              <a:avLst/>
            </a:prstGeom>
          </p:spPr>
          <p:txBody>
            <a:bodyPr anchor="ctr" rtlCol="false" tIns="50800" lIns="50800" bIns="50800" rIns="50800"/>
            <a:lstStyle/>
            <a:p>
              <a:pPr algn="ctr" marL="0" indent="0" lvl="0">
                <a:lnSpc>
                  <a:spcPts val="4114"/>
                </a:lnSpc>
                <a:spcBef>
                  <a:spcPct val="0"/>
                </a:spcBef>
              </a:pPr>
            </a:p>
          </p:txBody>
        </p:sp>
      </p:grpSp>
      <p:sp>
        <p:nvSpPr>
          <p:cNvPr name="Freeform 25" id="25"/>
          <p:cNvSpPr/>
          <p:nvPr/>
        </p:nvSpPr>
        <p:spPr>
          <a:xfrm flipH="false" flipV="false" rot="0">
            <a:off x="3570147" y="1659297"/>
            <a:ext cx="1211702" cy="1322294"/>
          </a:xfrm>
          <a:custGeom>
            <a:avLst/>
            <a:gdLst/>
            <a:ahLst/>
            <a:cxnLst/>
            <a:rect r="r" b="b" t="t" l="l"/>
            <a:pathLst>
              <a:path h="1322294" w="1211702">
                <a:moveTo>
                  <a:pt x="0" y="0"/>
                </a:moveTo>
                <a:lnTo>
                  <a:pt x="1211702" y="0"/>
                </a:lnTo>
                <a:lnTo>
                  <a:pt x="1211702" y="1322295"/>
                </a:lnTo>
                <a:lnTo>
                  <a:pt x="0" y="132229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6" id="26"/>
          <p:cNvSpPr/>
          <p:nvPr/>
        </p:nvSpPr>
        <p:spPr>
          <a:xfrm flipH="false" flipV="false" rot="0">
            <a:off x="8401177" y="1659297"/>
            <a:ext cx="1160684" cy="1393835"/>
          </a:xfrm>
          <a:custGeom>
            <a:avLst/>
            <a:gdLst/>
            <a:ahLst/>
            <a:cxnLst/>
            <a:rect r="r" b="b" t="t" l="l"/>
            <a:pathLst>
              <a:path h="1393835" w="1160684">
                <a:moveTo>
                  <a:pt x="0" y="0"/>
                </a:moveTo>
                <a:lnTo>
                  <a:pt x="1160684" y="0"/>
                </a:lnTo>
                <a:lnTo>
                  <a:pt x="1160684" y="1393835"/>
                </a:lnTo>
                <a:lnTo>
                  <a:pt x="0" y="139383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7" id="27"/>
          <p:cNvSpPr/>
          <p:nvPr/>
        </p:nvSpPr>
        <p:spPr>
          <a:xfrm flipH="false" flipV="false" rot="0">
            <a:off x="12989472" y="1518102"/>
            <a:ext cx="1353071" cy="1353071"/>
          </a:xfrm>
          <a:custGeom>
            <a:avLst/>
            <a:gdLst/>
            <a:ahLst/>
            <a:cxnLst/>
            <a:rect r="r" b="b" t="t" l="l"/>
            <a:pathLst>
              <a:path h="1353071" w="1353071">
                <a:moveTo>
                  <a:pt x="0" y="0"/>
                </a:moveTo>
                <a:lnTo>
                  <a:pt x="1353071" y="0"/>
                </a:lnTo>
                <a:lnTo>
                  <a:pt x="1353071" y="1353071"/>
                </a:lnTo>
                <a:lnTo>
                  <a:pt x="0" y="1353071"/>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28" id="28"/>
          <p:cNvSpPr/>
          <p:nvPr/>
        </p:nvSpPr>
        <p:spPr>
          <a:xfrm flipH="false" flipV="false" rot="0">
            <a:off x="1378919" y="6874643"/>
            <a:ext cx="6578218" cy="2858657"/>
          </a:xfrm>
          <a:custGeom>
            <a:avLst/>
            <a:gdLst/>
            <a:ahLst/>
            <a:cxnLst/>
            <a:rect r="r" b="b" t="t" l="l"/>
            <a:pathLst>
              <a:path h="2858657" w="6578218">
                <a:moveTo>
                  <a:pt x="0" y="0"/>
                </a:moveTo>
                <a:lnTo>
                  <a:pt x="6578217" y="0"/>
                </a:lnTo>
                <a:lnTo>
                  <a:pt x="6578217" y="2858657"/>
                </a:lnTo>
                <a:lnTo>
                  <a:pt x="0" y="2858657"/>
                </a:lnTo>
                <a:lnTo>
                  <a:pt x="0" y="0"/>
                </a:lnTo>
                <a:close/>
              </a:path>
            </a:pathLst>
          </a:custGeom>
          <a:blipFill>
            <a:blip r:embed="rId12"/>
            <a:stretch>
              <a:fillRect l="0" t="-16238" r="0" b="-12283"/>
            </a:stretch>
          </a:blipFill>
        </p:spPr>
      </p:sp>
      <p:sp>
        <p:nvSpPr>
          <p:cNvPr name="TextBox 29" id="29"/>
          <p:cNvSpPr txBox="true"/>
          <p:nvPr/>
        </p:nvSpPr>
        <p:spPr>
          <a:xfrm rot="0">
            <a:off x="2213992" y="123207"/>
            <a:ext cx="13617940" cy="1117495"/>
          </a:xfrm>
          <a:prstGeom prst="rect">
            <a:avLst/>
          </a:prstGeom>
        </p:spPr>
        <p:txBody>
          <a:bodyPr anchor="t" rtlCol="false" tIns="0" lIns="0" bIns="0" rIns="0">
            <a:spAutoFit/>
          </a:bodyPr>
          <a:lstStyle/>
          <a:p>
            <a:pPr algn="ctr" marL="0" indent="0" lvl="0">
              <a:lnSpc>
                <a:spcPts val="9014"/>
              </a:lnSpc>
              <a:spcBef>
                <a:spcPct val="0"/>
              </a:spcBef>
            </a:pPr>
            <a:r>
              <a:rPr lang="en-US" sz="6532" spc="640">
                <a:solidFill>
                  <a:srgbClr val="231F20"/>
                </a:solidFill>
                <a:latin typeface="Oswald Bold"/>
              </a:rPr>
              <a:t>NEURAL NETWORK ARCHITECTURE</a:t>
            </a:r>
          </a:p>
        </p:txBody>
      </p:sp>
      <p:sp>
        <p:nvSpPr>
          <p:cNvPr name="TextBox 30" id="30"/>
          <p:cNvSpPr txBox="true"/>
          <p:nvPr/>
        </p:nvSpPr>
        <p:spPr>
          <a:xfrm rot="0">
            <a:off x="2418379" y="3774914"/>
            <a:ext cx="3542623" cy="1349744"/>
          </a:xfrm>
          <a:prstGeom prst="rect">
            <a:avLst/>
          </a:prstGeom>
        </p:spPr>
        <p:txBody>
          <a:bodyPr anchor="t" rtlCol="false" tIns="0" lIns="0" bIns="0" rIns="0">
            <a:spAutoFit/>
          </a:bodyPr>
          <a:lstStyle/>
          <a:p>
            <a:pPr algn="ctr">
              <a:lnSpc>
                <a:spcPts val="3619"/>
              </a:lnSpc>
            </a:pPr>
            <a:r>
              <a:rPr lang="en-US" sz="2622" spc="257">
                <a:solidFill>
                  <a:srgbClr val="FFFBFB"/>
                </a:solidFill>
                <a:latin typeface="DM Sans"/>
              </a:rPr>
              <a:t>Jumlah hidden layer adalah 5 </a:t>
            </a:r>
          </a:p>
          <a:p>
            <a:pPr algn="ctr">
              <a:lnSpc>
                <a:spcPts val="3619"/>
              </a:lnSpc>
            </a:pPr>
          </a:p>
        </p:txBody>
      </p:sp>
      <p:sp>
        <p:nvSpPr>
          <p:cNvPr name="TextBox 31" id="31"/>
          <p:cNvSpPr txBox="true"/>
          <p:nvPr/>
        </p:nvSpPr>
        <p:spPr>
          <a:xfrm rot="0">
            <a:off x="7337654" y="3293142"/>
            <a:ext cx="3287730" cy="2103979"/>
          </a:xfrm>
          <a:prstGeom prst="rect">
            <a:avLst/>
          </a:prstGeom>
        </p:spPr>
        <p:txBody>
          <a:bodyPr anchor="t" rtlCol="false" tIns="0" lIns="0" bIns="0" rIns="0">
            <a:spAutoFit/>
          </a:bodyPr>
          <a:lstStyle/>
          <a:p>
            <a:pPr algn="ctr">
              <a:lnSpc>
                <a:spcPts val="3358"/>
              </a:lnSpc>
            </a:pPr>
            <a:r>
              <a:rPr lang="en-US" sz="2434" spc="238">
                <a:solidFill>
                  <a:srgbClr val="FFFBFB"/>
                </a:solidFill>
                <a:latin typeface="DM Sans"/>
              </a:rPr>
              <a:t>Jumlah Total Hidden Node per Layer adalah 48 + 48 + 48 + 100 + 3 = 247</a:t>
            </a:r>
          </a:p>
        </p:txBody>
      </p:sp>
      <p:sp>
        <p:nvSpPr>
          <p:cNvPr name="TextBox 32" id="32"/>
          <p:cNvSpPr txBox="true"/>
          <p:nvPr/>
        </p:nvSpPr>
        <p:spPr>
          <a:xfrm rot="0">
            <a:off x="12015728" y="3554429"/>
            <a:ext cx="3542623" cy="1349744"/>
          </a:xfrm>
          <a:prstGeom prst="rect">
            <a:avLst/>
          </a:prstGeom>
        </p:spPr>
        <p:txBody>
          <a:bodyPr anchor="t" rtlCol="false" tIns="0" lIns="0" bIns="0" rIns="0">
            <a:spAutoFit/>
          </a:bodyPr>
          <a:lstStyle/>
          <a:p>
            <a:pPr algn="ctr">
              <a:lnSpc>
                <a:spcPts val="3619"/>
              </a:lnSpc>
            </a:pPr>
            <a:r>
              <a:rPr lang="en-US" sz="2622" spc="257">
                <a:solidFill>
                  <a:srgbClr val="FFFBFB"/>
                </a:solidFill>
                <a:latin typeface="DM Sans"/>
              </a:rPr>
              <a:t>Jumlah total bobot (weight) adalah 7305859</a:t>
            </a:r>
          </a:p>
        </p:txBody>
      </p:sp>
      <p:sp>
        <p:nvSpPr>
          <p:cNvPr name="TextBox 33" id="33"/>
          <p:cNvSpPr txBox="true"/>
          <p:nvPr/>
        </p:nvSpPr>
        <p:spPr>
          <a:xfrm rot="0">
            <a:off x="2851033" y="5766318"/>
            <a:ext cx="2974893" cy="520828"/>
          </a:xfrm>
          <a:prstGeom prst="rect">
            <a:avLst/>
          </a:prstGeom>
        </p:spPr>
        <p:txBody>
          <a:bodyPr anchor="t" rtlCol="false" tIns="0" lIns="0" bIns="0" rIns="0">
            <a:spAutoFit/>
          </a:bodyPr>
          <a:lstStyle/>
          <a:p>
            <a:pPr algn="ctr" marL="0" indent="0" lvl="0">
              <a:lnSpc>
                <a:spcPts val="4208"/>
              </a:lnSpc>
              <a:spcBef>
                <a:spcPct val="0"/>
              </a:spcBef>
            </a:pPr>
            <a:r>
              <a:rPr lang="en-US" sz="3049" spc="298">
                <a:solidFill>
                  <a:srgbClr val="FDFBFB"/>
                </a:solidFill>
                <a:latin typeface="Oswald"/>
              </a:rPr>
              <a:t>HIDDEN LAYER</a:t>
            </a:r>
          </a:p>
        </p:txBody>
      </p:sp>
      <p:sp>
        <p:nvSpPr>
          <p:cNvPr name="TextBox 34" id="34"/>
          <p:cNvSpPr txBox="true"/>
          <p:nvPr/>
        </p:nvSpPr>
        <p:spPr>
          <a:xfrm rot="0">
            <a:off x="6788427" y="5491222"/>
            <a:ext cx="4469071" cy="798173"/>
          </a:xfrm>
          <a:prstGeom prst="rect">
            <a:avLst/>
          </a:prstGeom>
        </p:spPr>
        <p:txBody>
          <a:bodyPr anchor="t" rtlCol="false" tIns="0" lIns="0" bIns="0" rIns="0">
            <a:spAutoFit/>
          </a:bodyPr>
          <a:lstStyle/>
          <a:p>
            <a:pPr algn="ctr" marL="0" indent="0" lvl="0">
              <a:lnSpc>
                <a:spcPts val="3269"/>
              </a:lnSpc>
              <a:spcBef>
                <a:spcPct val="0"/>
              </a:spcBef>
            </a:pPr>
            <a:r>
              <a:rPr lang="en-US" sz="2369" spc="232">
                <a:solidFill>
                  <a:srgbClr val="FDFBFB"/>
                </a:solidFill>
                <a:latin typeface="Oswald"/>
              </a:rPr>
              <a:t>JUMLAH TOTAL HIDDEN NODE PER LAYER</a:t>
            </a:r>
          </a:p>
        </p:txBody>
      </p:sp>
      <p:sp>
        <p:nvSpPr>
          <p:cNvPr name="TextBox 35" id="35"/>
          <p:cNvSpPr txBox="true"/>
          <p:nvPr/>
        </p:nvSpPr>
        <p:spPr>
          <a:xfrm rot="0">
            <a:off x="12362398" y="5232918"/>
            <a:ext cx="2974893" cy="1587628"/>
          </a:xfrm>
          <a:prstGeom prst="rect">
            <a:avLst/>
          </a:prstGeom>
        </p:spPr>
        <p:txBody>
          <a:bodyPr anchor="t" rtlCol="false" tIns="0" lIns="0" bIns="0" rIns="0">
            <a:spAutoFit/>
          </a:bodyPr>
          <a:lstStyle/>
          <a:p>
            <a:pPr algn="ctr">
              <a:lnSpc>
                <a:spcPts val="4208"/>
              </a:lnSpc>
            </a:pPr>
            <a:r>
              <a:rPr lang="en-US" sz="3049" spc="298">
                <a:solidFill>
                  <a:srgbClr val="FDFBFB"/>
                </a:solidFill>
                <a:latin typeface="Oswald"/>
              </a:rPr>
              <a:t>JUMLAH TOTAL BOBOT (WEIGHT)</a:t>
            </a:r>
          </a:p>
          <a:p>
            <a:pPr algn="ctr" marL="0" indent="0" lvl="0">
              <a:lnSpc>
                <a:spcPts val="4208"/>
              </a:lnSpc>
              <a:spcBef>
                <a:spcPct val="0"/>
              </a:spcBef>
            </a:pPr>
          </a:p>
        </p:txBody>
      </p:sp>
      <p:sp>
        <p:nvSpPr>
          <p:cNvPr name="Freeform 36" id="36"/>
          <p:cNvSpPr/>
          <p:nvPr/>
        </p:nvSpPr>
        <p:spPr>
          <a:xfrm flipH="false" flipV="false" rot="0">
            <a:off x="10006305" y="6393570"/>
            <a:ext cx="4387660" cy="3893430"/>
          </a:xfrm>
          <a:custGeom>
            <a:avLst/>
            <a:gdLst/>
            <a:ahLst/>
            <a:cxnLst/>
            <a:rect r="r" b="b" t="t" l="l"/>
            <a:pathLst>
              <a:path h="3893430" w="4387660">
                <a:moveTo>
                  <a:pt x="0" y="0"/>
                </a:moveTo>
                <a:lnTo>
                  <a:pt x="4387660" y="0"/>
                </a:lnTo>
                <a:lnTo>
                  <a:pt x="4387660" y="3893430"/>
                </a:lnTo>
                <a:lnTo>
                  <a:pt x="0" y="3893430"/>
                </a:lnTo>
                <a:lnTo>
                  <a:pt x="0" y="0"/>
                </a:lnTo>
                <a:close/>
              </a:path>
            </a:pathLst>
          </a:custGeom>
          <a:blipFill>
            <a:blip r:embed="rId13"/>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1A1A1A"/>
        </a:solidFill>
      </p:bgPr>
    </p:bg>
    <p:spTree>
      <p:nvGrpSpPr>
        <p:cNvPr id="1" name=""/>
        <p:cNvGrpSpPr/>
        <p:nvPr/>
      </p:nvGrpSpPr>
      <p:grpSpPr>
        <a:xfrm>
          <a:off x="0" y="0"/>
          <a:ext cx="0" cy="0"/>
          <a:chOff x="0" y="0"/>
          <a:chExt cx="0" cy="0"/>
        </a:xfrm>
      </p:grpSpPr>
      <p:grpSp>
        <p:nvGrpSpPr>
          <p:cNvPr name="Group 2" id="2"/>
          <p:cNvGrpSpPr/>
          <p:nvPr/>
        </p:nvGrpSpPr>
        <p:grpSpPr>
          <a:xfrm rot="0">
            <a:off x="-2770706" y="-3368517"/>
            <a:ext cx="4959890" cy="4959890"/>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2F4F5"/>
            </a:solidFill>
          </p:spPr>
        </p:sp>
        <p:sp>
          <p:nvSpPr>
            <p:cNvPr name="TextBox 4" id="4"/>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5" id="5"/>
          <p:cNvGrpSpPr/>
          <p:nvPr/>
        </p:nvGrpSpPr>
        <p:grpSpPr>
          <a:xfrm rot="0">
            <a:off x="9144000" y="1278539"/>
            <a:ext cx="13188954" cy="13188954"/>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2F4F5"/>
            </a:solidFill>
          </p:spPr>
        </p:sp>
        <p:sp>
          <p:nvSpPr>
            <p:cNvPr name="TextBox 7" id="7"/>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sp>
        <p:nvSpPr>
          <p:cNvPr name="Freeform 8" id="8"/>
          <p:cNvSpPr/>
          <p:nvPr/>
        </p:nvSpPr>
        <p:spPr>
          <a:xfrm flipH="false" flipV="false" rot="0">
            <a:off x="-6639105" y="-5979128"/>
            <a:ext cx="12110389" cy="12426705"/>
          </a:xfrm>
          <a:custGeom>
            <a:avLst/>
            <a:gdLst/>
            <a:ahLst/>
            <a:cxnLst/>
            <a:rect r="r" b="b" t="t" l="l"/>
            <a:pathLst>
              <a:path h="12426705" w="12110389">
                <a:moveTo>
                  <a:pt x="0" y="0"/>
                </a:moveTo>
                <a:lnTo>
                  <a:pt x="12110389" y="0"/>
                </a:lnTo>
                <a:lnTo>
                  <a:pt x="12110389" y="12426706"/>
                </a:lnTo>
                <a:lnTo>
                  <a:pt x="0" y="1242670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3986589">
            <a:off x="5084777" y="6259532"/>
            <a:ext cx="9894000" cy="10152425"/>
          </a:xfrm>
          <a:custGeom>
            <a:avLst/>
            <a:gdLst/>
            <a:ahLst/>
            <a:cxnLst/>
            <a:rect r="r" b="b" t="t" l="l"/>
            <a:pathLst>
              <a:path h="10152425" w="9894000">
                <a:moveTo>
                  <a:pt x="0" y="0"/>
                </a:moveTo>
                <a:lnTo>
                  <a:pt x="9894000" y="0"/>
                </a:lnTo>
                <a:lnTo>
                  <a:pt x="9894000" y="10152425"/>
                </a:lnTo>
                <a:lnTo>
                  <a:pt x="0" y="1015242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pic>
        <p:nvPicPr>
          <p:cNvPr name="Picture 10" id="10"/>
          <p:cNvPicPr>
            <a:picLocks noChangeAspect="true"/>
          </p:cNvPicPr>
          <p:nvPr/>
        </p:nvPicPr>
        <p:blipFill>
          <a:blip r:embed="rId4"/>
          <a:stretch>
            <a:fillRect/>
          </a:stretch>
        </p:blipFill>
        <p:spPr>
          <a:xfrm rot="0">
            <a:off x="10697830" y="6408403"/>
            <a:ext cx="6506443" cy="2006816"/>
          </a:xfrm>
          <a:prstGeom prst="rect">
            <a:avLst/>
          </a:prstGeom>
        </p:spPr>
      </p:pic>
      <p:sp>
        <p:nvSpPr>
          <p:cNvPr name="Freeform 11" id="11"/>
          <p:cNvSpPr/>
          <p:nvPr/>
        </p:nvSpPr>
        <p:spPr>
          <a:xfrm flipH="false" flipV="false" rot="0">
            <a:off x="973666" y="5921695"/>
            <a:ext cx="8995237" cy="3336605"/>
          </a:xfrm>
          <a:custGeom>
            <a:avLst/>
            <a:gdLst/>
            <a:ahLst/>
            <a:cxnLst/>
            <a:rect r="r" b="b" t="t" l="l"/>
            <a:pathLst>
              <a:path h="3336605" w="8995237">
                <a:moveTo>
                  <a:pt x="0" y="0"/>
                </a:moveTo>
                <a:lnTo>
                  <a:pt x="8995237" y="0"/>
                </a:lnTo>
                <a:lnTo>
                  <a:pt x="8995237" y="3336605"/>
                </a:lnTo>
                <a:lnTo>
                  <a:pt x="0" y="3336605"/>
                </a:lnTo>
                <a:lnTo>
                  <a:pt x="0" y="0"/>
                </a:lnTo>
                <a:close/>
              </a:path>
            </a:pathLst>
          </a:custGeom>
          <a:blipFill>
            <a:blip r:embed="rId5"/>
            <a:stretch>
              <a:fillRect l="0" t="0" r="0" b="0"/>
            </a:stretch>
          </a:blipFill>
        </p:spPr>
      </p:sp>
      <p:sp>
        <p:nvSpPr>
          <p:cNvPr name="TextBox 12" id="12"/>
          <p:cNvSpPr txBox="true"/>
          <p:nvPr/>
        </p:nvSpPr>
        <p:spPr>
          <a:xfrm rot="0">
            <a:off x="2720102" y="3376069"/>
            <a:ext cx="7942168" cy="1396186"/>
          </a:xfrm>
          <a:prstGeom prst="rect">
            <a:avLst/>
          </a:prstGeom>
        </p:spPr>
        <p:txBody>
          <a:bodyPr anchor="t" rtlCol="false" tIns="0" lIns="0" bIns="0" rIns="0">
            <a:spAutoFit/>
          </a:bodyPr>
          <a:lstStyle/>
          <a:p>
            <a:pPr>
              <a:lnSpc>
                <a:spcPts val="11349"/>
              </a:lnSpc>
            </a:pPr>
            <a:r>
              <a:rPr lang="en-US" sz="8224" spc="806">
                <a:solidFill>
                  <a:srgbClr val="FFFFFF"/>
                </a:solidFill>
                <a:latin typeface="Oswald Bold"/>
              </a:rPr>
              <a:t>AKURASI</a:t>
            </a:r>
          </a:p>
        </p:txBody>
      </p:sp>
      <p:sp>
        <p:nvSpPr>
          <p:cNvPr name="TextBox 13" id="13"/>
          <p:cNvSpPr txBox="true"/>
          <p:nvPr/>
        </p:nvSpPr>
        <p:spPr>
          <a:xfrm rot="0">
            <a:off x="10349972" y="3530304"/>
            <a:ext cx="7202160" cy="3275399"/>
          </a:xfrm>
          <a:prstGeom prst="rect">
            <a:avLst/>
          </a:prstGeom>
        </p:spPr>
        <p:txBody>
          <a:bodyPr anchor="t" rtlCol="false" tIns="0" lIns="0" bIns="0" rIns="0">
            <a:spAutoFit/>
          </a:bodyPr>
          <a:lstStyle/>
          <a:p>
            <a:pPr algn="ctr" marL="0" indent="0" lvl="0">
              <a:lnSpc>
                <a:spcPts val="26787"/>
              </a:lnSpc>
              <a:spcBef>
                <a:spcPct val="0"/>
              </a:spcBef>
            </a:pPr>
            <a:r>
              <a:rPr lang="en-US" sz="19411">
                <a:solidFill>
                  <a:srgbClr val="231F20"/>
                </a:solidFill>
                <a:latin typeface="Oswald Bold"/>
              </a:rPr>
              <a:t>&gt;94%</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DAF1P1kxb3I</dc:identifier>
  <dcterms:modified xsi:type="dcterms:W3CDTF">2011-08-01T06:04:30Z</dcterms:modified>
  <cp:revision>1</cp:revision>
  <dc:title>universitas syiah kuala</dc:title>
</cp:coreProperties>
</file>